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9" r:id="rId2"/>
    <p:sldId id="296" r:id="rId3"/>
    <p:sldId id="277" r:id="rId4"/>
    <p:sldId id="285" r:id="rId5"/>
    <p:sldId id="297" r:id="rId6"/>
    <p:sldId id="298" r:id="rId7"/>
    <p:sldId id="299" r:id="rId8"/>
    <p:sldId id="300" r:id="rId9"/>
    <p:sldId id="272" r:id="rId10"/>
    <p:sldId id="271" r:id="rId11"/>
    <p:sldId id="275" r:id="rId12"/>
    <p:sldId id="276" r:id="rId13"/>
    <p:sldId id="260" r:id="rId14"/>
    <p:sldId id="261" r:id="rId15"/>
    <p:sldId id="288" r:id="rId16"/>
    <p:sldId id="289" r:id="rId17"/>
    <p:sldId id="290" r:id="rId18"/>
    <p:sldId id="287" r:id="rId19"/>
    <p:sldId id="256" r:id="rId20"/>
    <p:sldId id="257" r:id="rId21"/>
    <p:sldId id="258" r:id="rId22"/>
    <p:sldId id="262" r:id="rId23"/>
    <p:sldId id="263" r:id="rId24"/>
    <p:sldId id="264" r:id="rId25"/>
    <p:sldId id="270" r:id="rId26"/>
    <p:sldId id="292" r:id="rId27"/>
    <p:sldId id="305" r:id="rId28"/>
    <p:sldId id="282" r:id="rId29"/>
    <p:sldId id="283" r:id="rId30"/>
    <p:sldId id="265" r:id="rId31"/>
    <p:sldId id="273" r:id="rId32"/>
    <p:sldId id="274" r:id="rId33"/>
    <p:sldId id="278" r:id="rId34"/>
    <p:sldId id="284" r:id="rId35"/>
    <p:sldId id="281" r:id="rId36"/>
    <p:sldId id="291" r:id="rId37"/>
    <p:sldId id="303" r:id="rId38"/>
    <p:sldId id="293" r:id="rId39"/>
    <p:sldId id="294" r:id="rId40"/>
    <p:sldId id="304" r:id="rId41"/>
    <p:sldId id="301" r:id="rId42"/>
    <p:sldId id="302" r:id="rId43"/>
    <p:sldId id="295" r:id="rId4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1CB423"/>
    <a:srgbClr val="0739C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049" autoAdjust="0"/>
    <p:restoredTop sz="80503" autoAdjust="0"/>
  </p:normalViewPr>
  <p:slideViewPr>
    <p:cSldViewPr>
      <p:cViewPr>
        <p:scale>
          <a:sx n="100" d="100"/>
          <a:sy n="100" d="100"/>
        </p:scale>
        <p:origin x="-654" y="-24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F7D051-7789-4514-B22B-05F4C82450C1}" type="doc">
      <dgm:prSet loTypeId="urn:microsoft.com/office/officeart/2005/8/layout/venn1" loCatId="relationship" qsTypeId="urn:microsoft.com/office/officeart/2005/8/quickstyle/simple1" qsCatId="simple" csTypeId="urn:microsoft.com/office/officeart/2005/8/colors/accent1_2" csCatId="accent1" phldr="1"/>
      <dgm:spPr/>
    </dgm:pt>
    <dgm:pt modelId="{E717FB02-C542-47C1-9484-30BDE2D1BD58}">
      <dgm:prSet phldrT="[Text]" custT="1"/>
      <dgm:spPr>
        <a:solidFill>
          <a:schemeClr val="accent3">
            <a:lumMod val="75000"/>
            <a:alpha val="50000"/>
          </a:schemeClr>
        </a:solidFill>
      </dgm:spPr>
      <dgm:t>
        <a:bodyPr/>
        <a:lstStyle/>
        <a:p>
          <a:endParaRPr lang="en-US" sz="1600" dirty="0"/>
        </a:p>
      </dgm:t>
    </dgm:pt>
    <dgm:pt modelId="{F8AA0E70-0CE4-4C33-BDE5-4969146AC517}" type="parTrans" cxnId="{9EB57A7C-4575-491B-B123-D6E855C8DEA0}">
      <dgm:prSet/>
      <dgm:spPr/>
      <dgm:t>
        <a:bodyPr/>
        <a:lstStyle/>
        <a:p>
          <a:endParaRPr lang="en-US"/>
        </a:p>
      </dgm:t>
    </dgm:pt>
    <dgm:pt modelId="{169876FB-2924-49C3-A477-099B9842D413}" type="sibTrans" cxnId="{9EB57A7C-4575-491B-B123-D6E855C8DEA0}">
      <dgm:prSet/>
      <dgm:spPr/>
      <dgm:t>
        <a:bodyPr/>
        <a:lstStyle/>
        <a:p>
          <a:endParaRPr lang="en-US"/>
        </a:p>
      </dgm:t>
    </dgm:pt>
    <dgm:pt modelId="{C4CE22FA-44D9-4893-9015-90FBD89F15D4}">
      <dgm:prSet phldrT="[Text]" custT="1"/>
      <dgm:spPr/>
      <dgm:t>
        <a:bodyPr/>
        <a:lstStyle/>
        <a:p>
          <a:endParaRPr lang="en-US" sz="1600" dirty="0"/>
        </a:p>
      </dgm:t>
    </dgm:pt>
    <dgm:pt modelId="{F3CB324A-2BFA-4D87-B410-A86C4B1667B8}" type="parTrans" cxnId="{69FCD56F-2723-4D98-8DFD-271D3AA068D0}">
      <dgm:prSet/>
      <dgm:spPr/>
      <dgm:t>
        <a:bodyPr/>
        <a:lstStyle/>
        <a:p>
          <a:endParaRPr lang="en-US"/>
        </a:p>
      </dgm:t>
    </dgm:pt>
    <dgm:pt modelId="{1692B5C0-E6CD-410F-9D84-42B785ADDC56}" type="sibTrans" cxnId="{69FCD56F-2723-4D98-8DFD-271D3AA068D0}">
      <dgm:prSet/>
      <dgm:spPr/>
      <dgm:t>
        <a:bodyPr/>
        <a:lstStyle/>
        <a:p>
          <a:endParaRPr lang="en-US"/>
        </a:p>
      </dgm:t>
    </dgm:pt>
    <dgm:pt modelId="{392045E1-B41F-4814-94EE-E521E8B4A5C7}">
      <dgm:prSet phldrT="[Text]" custT="1"/>
      <dgm:spPr>
        <a:solidFill>
          <a:schemeClr val="accent4">
            <a:lumMod val="60000"/>
            <a:lumOff val="40000"/>
            <a:alpha val="50000"/>
          </a:schemeClr>
        </a:solidFill>
      </dgm:spPr>
      <dgm:t>
        <a:bodyPr/>
        <a:lstStyle/>
        <a:p>
          <a:endParaRPr lang="en-US" sz="1600" dirty="0"/>
        </a:p>
      </dgm:t>
    </dgm:pt>
    <dgm:pt modelId="{67622D41-782D-44C2-8225-14CA2562EC7E}" type="parTrans" cxnId="{C007C81F-8566-4376-9ED5-931F2AA14C34}">
      <dgm:prSet/>
      <dgm:spPr/>
      <dgm:t>
        <a:bodyPr/>
        <a:lstStyle/>
        <a:p>
          <a:endParaRPr lang="en-US"/>
        </a:p>
      </dgm:t>
    </dgm:pt>
    <dgm:pt modelId="{CDBE6702-3605-444F-880B-83E46FEF8E61}" type="sibTrans" cxnId="{C007C81F-8566-4376-9ED5-931F2AA14C34}">
      <dgm:prSet/>
      <dgm:spPr/>
      <dgm:t>
        <a:bodyPr/>
        <a:lstStyle/>
        <a:p>
          <a:endParaRPr lang="en-US"/>
        </a:p>
      </dgm:t>
    </dgm:pt>
    <dgm:pt modelId="{13F5EDDB-DB04-4BAF-B1E1-8716CF8C3E3A}" type="pres">
      <dgm:prSet presAssocID="{F4F7D051-7789-4514-B22B-05F4C82450C1}" presName="compositeShape" presStyleCnt="0">
        <dgm:presLayoutVars>
          <dgm:chMax val="7"/>
          <dgm:dir/>
          <dgm:resizeHandles val="exact"/>
        </dgm:presLayoutVars>
      </dgm:prSet>
      <dgm:spPr/>
    </dgm:pt>
    <dgm:pt modelId="{20726E27-356D-41E7-8CDD-EDA86506698D}" type="pres">
      <dgm:prSet presAssocID="{E717FB02-C542-47C1-9484-30BDE2D1BD58}" presName="circ1" presStyleLbl="vennNode1" presStyleIdx="0" presStyleCnt="3" custScaleY="113765" custLinFactNeighborX="11488" custLinFactNeighborY="-17105"/>
      <dgm:spPr/>
      <dgm:t>
        <a:bodyPr/>
        <a:lstStyle/>
        <a:p>
          <a:endParaRPr lang="en-US"/>
        </a:p>
      </dgm:t>
    </dgm:pt>
    <dgm:pt modelId="{A06C189F-5D5C-427E-AB21-F1D97061A341}" type="pres">
      <dgm:prSet presAssocID="{E717FB02-C542-47C1-9484-30BDE2D1BD58}" presName="circ1Tx" presStyleLbl="revTx" presStyleIdx="0" presStyleCnt="0">
        <dgm:presLayoutVars>
          <dgm:chMax val="0"/>
          <dgm:chPref val="0"/>
          <dgm:bulletEnabled val="1"/>
        </dgm:presLayoutVars>
      </dgm:prSet>
      <dgm:spPr/>
      <dgm:t>
        <a:bodyPr/>
        <a:lstStyle/>
        <a:p>
          <a:endParaRPr lang="en-US"/>
        </a:p>
      </dgm:t>
    </dgm:pt>
    <dgm:pt modelId="{E292A754-7D8F-4717-9226-887FFE95FBEB}" type="pres">
      <dgm:prSet presAssocID="{C4CE22FA-44D9-4893-9015-90FBD89F15D4}" presName="circ2" presStyleLbl="vennNode1" presStyleIdx="1" presStyleCnt="3" custScaleY="108199" custLinFactNeighborX="-10679" custLinFactNeighborY="35476"/>
      <dgm:spPr/>
      <dgm:t>
        <a:bodyPr/>
        <a:lstStyle/>
        <a:p>
          <a:endParaRPr lang="en-US"/>
        </a:p>
      </dgm:t>
    </dgm:pt>
    <dgm:pt modelId="{C18C27C3-4772-44E1-8A6B-828BD8F84F7F}" type="pres">
      <dgm:prSet presAssocID="{C4CE22FA-44D9-4893-9015-90FBD89F15D4}" presName="circ2Tx" presStyleLbl="revTx" presStyleIdx="0" presStyleCnt="0">
        <dgm:presLayoutVars>
          <dgm:chMax val="0"/>
          <dgm:chPref val="0"/>
          <dgm:bulletEnabled val="1"/>
        </dgm:presLayoutVars>
      </dgm:prSet>
      <dgm:spPr/>
      <dgm:t>
        <a:bodyPr/>
        <a:lstStyle/>
        <a:p>
          <a:endParaRPr lang="en-US"/>
        </a:p>
      </dgm:t>
    </dgm:pt>
    <dgm:pt modelId="{130D13C9-3D47-41A7-BAA5-BF1175091BEC}" type="pres">
      <dgm:prSet presAssocID="{392045E1-B41F-4814-94EE-E521E8B4A5C7}" presName="circ3" presStyleLbl="vennNode1" presStyleIdx="2" presStyleCnt="3" custScaleY="115082"/>
      <dgm:spPr/>
      <dgm:t>
        <a:bodyPr/>
        <a:lstStyle/>
        <a:p>
          <a:endParaRPr lang="en-US"/>
        </a:p>
      </dgm:t>
    </dgm:pt>
    <dgm:pt modelId="{06733DD8-2546-46D5-8E2B-025D2938BE7F}" type="pres">
      <dgm:prSet presAssocID="{392045E1-B41F-4814-94EE-E521E8B4A5C7}" presName="circ3Tx" presStyleLbl="revTx" presStyleIdx="0" presStyleCnt="0">
        <dgm:presLayoutVars>
          <dgm:chMax val="0"/>
          <dgm:chPref val="0"/>
          <dgm:bulletEnabled val="1"/>
        </dgm:presLayoutVars>
      </dgm:prSet>
      <dgm:spPr/>
      <dgm:t>
        <a:bodyPr/>
        <a:lstStyle/>
        <a:p>
          <a:endParaRPr lang="en-US"/>
        </a:p>
      </dgm:t>
    </dgm:pt>
  </dgm:ptLst>
  <dgm:cxnLst>
    <dgm:cxn modelId="{71EE33DD-8A15-4F2D-88D4-BF607CF316DE}" type="presOf" srcId="{E717FB02-C542-47C1-9484-30BDE2D1BD58}" destId="{20726E27-356D-41E7-8CDD-EDA86506698D}" srcOrd="0" destOrd="0" presId="urn:microsoft.com/office/officeart/2005/8/layout/venn1"/>
    <dgm:cxn modelId="{8A9FE044-17CC-4FD9-8EAA-F3A78107B13F}" type="presOf" srcId="{392045E1-B41F-4814-94EE-E521E8B4A5C7}" destId="{06733DD8-2546-46D5-8E2B-025D2938BE7F}" srcOrd="1" destOrd="0" presId="urn:microsoft.com/office/officeart/2005/8/layout/venn1"/>
    <dgm:cxn modelId="{69FCD56F-2723-4D98-8DFD-271D3AA068D0}" srcId="{F4F7D051-7789-4514-B22B-05F4C82450C1}" destId="{C4CE22FA-44D9-4893-9015-90FBD89F15D4}" srcOrd="1" destOrd="0" parTransId="{F3CB324A-2BFA-4D87-B410-A86C4B1667B8}" sibTransId="{1692B5C0-E6CD-410F-9D84-42B785ADDC56}"/>
    <dgm:cxn modelId="{F2814D2C-5CFB-4C4F-B93E-FBD4AAB60C36}" type="presOf" srcId="{C4CE22FA-44D9-4893-9015-90FBD89F15D4}" destId="{C18C27C3-4772-44E1-8A6B-828BD8F84F7F}" srcOrd="1" destOrd="0" presId="urn:microsoft.com/office/officeart/2005/8/layout/venn1"/>
    <dgm:cxn modelId="{C007C81F-8566-4376-9ED5-931F2AA14C34}" srcId="{F4F7D051-7789-4514-B22B-05F4C82450C1}" destId="{392045E1-B41F-4814-94EE-E521E8B4A5C7}" srcOrd="2" destOrd="0" parTransId="{67622D41-782D-44C2-8225-14CA2562EC7E}" sibTransId="{CDBE6702-3605-444F-880B-83E46FEF8E61}"/>
    <dgm:cxn modelId="{1993FEF3-8EDD-4C11-BDB3-63B11ED9C896}" type="presOf" srcId="{F4F7D051-7789-4514-B22B-05F4C82450C1}" destId="{13F5EDDB-DB04-4BAF-B1E1-8716CF8C3E3A}" srcOrd="0" destOrd="0" presId="urn:microsoft.com/office/officeart/2005/8/layout/venn1"/>
    <dgm:cxn modelId="{9EB57A7C-4575-491B-B123-D6E855C8DEA0}" srcId="{F4F7D051-7789-4514-B22B-05F4C82450C1}" destId="{E717FB02-C542-47C1-9484-30BDE2D1BD58}" srcOrd="0" destOrd="0" parTransId="{F8AA0E70-0CE4-4C33-BDE5-4969146AC517}" sibTransId="{169876FB-2924-49C3-A477-099B9842D413}"/>
    <dgm:cxn modelId="{A3551E61-A559-49AE-8BBE-7DD289A9249E}" type="presOf" srcId="{C4CE22FA-44D9-4893-9015-90FBD89F15D4}" destId="{E292A754-7D8F-4717-9226-887FFE95FBEB}" srcOrd="0" destOrd="0" presId="urn:microsoft.com/office/officeart/2005/8/layout/venn1"/>
    <dgm:cxn modelId="{8EFCA263-0D0C-497B-BF1A-C7F0EAD3B660}" type="presOf" srcId="{392045E1-B41F-4814-94EE-E521E8B4A5C7}" destId="{130D13C9-3D47-41A7-BAA5-BF1175091BEC}" srcOrd="0" destOrd="0" presId="urn:microsoft.com/office/officeart/2005/8/layout/venn1"/>
    <dgm:cxn modelId="{094FB9EB-31C1-435D-8A3E-ED1EDF6DDFF0}" type="presOf" srcId="{E717FB02-C542-47C1-9484-30BDE2D1BD58}" destId="{A06C189F-5D5C-427E-AB21-F1D97061A341}" srcOrd="1" destOrd="0" presId="urn:microsoft.com/office/officeart/2005/8/layout/venn1"/>
    <dgm:cxn modelId="{181B81F1-94E6-41D3-9BC5-4232822421E8}" type="presParOf" srcId="{13F5EDDB-DB04-4BAF-B1E1-8716CF8C3E3A}" destId="{20726E27-356D-41E7-8CDD-EDA86506698D}" srcOrd="0" destOrd="0" presId="urn:microsoft.com/office/officeart/2005/8/layout/venn1"/>
    <dgm:cxn modelId="{39D9997B-32DE-4660-836F-0F83A18B4E13}" type="presParOf" srcId="{13F5EDDB-DB04-4BAF-B1E1-8716CF8C3E3A}" destId="{A06C189F-5D5C-427E-AB21-F1D97061A341}" srcOrd="1" destOrd="0" presId="urn:microsoft.com/office/officeart/2005/8/layout/venn1"/>
    <dgm:cxn modelId="{35BA7CA9-0180-4B9F-A250-370A693FF2F2}" type="presParOf" srcId="{13F5EDDB-DB04-4BAF-B1E1-8716CF8C3E3A}" destId="{E292A754-7D8F-4717-9226-887FFE95FBEB}" srcOrd="2" destOrd="0" presId="urn:microsoft.com/office/officeart/2005/8/layout/venn1"/>
    <dgm:cxn modelId="{E6825B7F-14EA-43FA-956F-16E604A0902D}" type="presParOf" srcId="{13F5EDDB-DB04-4BAF-B1E1-8716CF8C3E3A}" destId="{C18C27C3-4772-44E1-8A6B-828BD8F84F7F}" srcOrd="3" destOrd="0" presId="urn:microsoft.com/office/officeart/2005/8/layout/venn1"/>
    <dgm:cxn modelId="{36DFB3BB-E97C-4751-B0DC-83060A6CDC1E}" type="presParOf" srcId="{13F5EDDB-DB04-4BAF-B1E1-8716CF8C3E3A}" destId="{130D13C9-3D47-41A7-BAA5-BF1175091BEC}" srcOrd="4" destOrd="0" presId="urn:microsoft.com/office/officeart/2005/8/layout/venn1"/>
    <dgm:cxn modelId="{2B1D41BE-E0D7-4CF7-867D-CFDC5B633774}" type="presParOf" srcId="{13F5EDDB-DB04-4BAF-B1E1-8716CF8C3E3A}" destId="{06733DD8-2546-46D5-8E2B-025D2938BE7F}" srcOrd="5" destOrd="0" presId="urn:microsoft.com/office/officeart/2005/8/layout/venn1"/>
  </dgm:cxnLst>
  <dgm:bg/>
  <dgm:whole/>
</dgm:dataModel>
</file>

<file path=ppt/diagrams/data2.xml><?xml version="1.0" encoding="utf-8"?>
<dgm:dataModel xmlns:dgm="http://schemas.openxmlformats.org/drawingml/2006/diagram" xmlns:a="http://schemas.openxmlformats.org/drawingml/2006/main">
  <dgm:ptLst>
    <dgm:pt modelId="{F4F7D051-7789-4514-B22B-05F4C82450C1}" type="doc">
      <dgm:prSet loTypeId="urn:microsoft.com/office/officeart/2005/8/layout/venn1" loCatId="relationship" qsTypeId="urn:microsoft.com/office/officeart/2005/8/quickstyle/simple1" qsCatId="simple" csTypeId="urn:microsoft.com/office/officeart/2005/8/colors/accent1_2" csCatId="accent1" phldr="1"/>
      <dgm:spPr/>
    </dgm:pt>
    <dgm:pt modelId="{E717FB02-C542-47C1-9484-30BDE2D1BD58}">
      <dgm:prSet phldrT="[Text]" custT="1"/>
      <dgm:spPr>
        <a:solidFill>
          <a:schemeClr val="accent3">
            <a:lumMod val="75000"/>
            <a:alpha val="50000"/>
          </a:schemeClr>
        </a:solidFill>
      </dgm:spPr>
      <dgm:t>
        <a:bodyPr/>
        <a:lstStyle/>
        <a:p>
          <a:endParaRPr lang="en-US" sz="1600" dirty="0"/>
        </a:p>
      </dgm:t>
    </dgm:pt>
    <dgm:pt modelId="{F8AA0E70-0CE4-4C33-BDE5-4969146AC517}" type="parTrans" cxnId="{9EB57A7C-4575-491B-B123-D6E855C8DEA0}">
      <dgm:prSet/>
      <dgm:spPr/>
      <dgm:t>
        <a:bodyPr/>
        <a:lstStyle/>
        <a:p>
          <a:endParaRPr lang="en-US"/>
        </a:p>
      </dgm:t>
    </dgm:pt>
    <dgm:pt modelId="{169876FB-2924-49C3-A477-099B9842D413}" type="sibTrans" cxnId="{9EB57A7C-4575-491B-B123-D6E855C8DEA0}">
      <dgm:prSet/>
      <dgm:spPr/>
      <dgm:t>
        <a:bodyPr/>
        <a:lstStyle/>
        <a:p>
          <a:endParaRPr lang="en-US"/>
        </a:p>
      </dgm:t>
    </dgm:pt>
    <dgm:pt modelId="{C4CE22FA-44D9-4893-9015-90FBD89F15D4}">
      <dgm:prSet phldrT="[Text]" custT="1"/>
      <dgm:spPr/>
      <dgm:t>
        <a:bodyPr/>
        <a:lstStyle/>
        <a:p>
          <a:endParaRPr lang="en-US" sz="1600" dirty="0"/>
        </a:p>
      </dgm:t>
    </dgm:pt>
    <dgm:pt modelId="{F3CB324A-2BFA-4D87-B410-A86C4B1667B8}" type="parTrans" cxnId="{69FCD56F-2723-4D98-8DFD-271D3AA068D0}">
      <dgm:prSet/>
      <dgm:spPr/>
      <dgm:t>
        <a:bodyPr/>
        <a:lstStyle/>
        <a:p>
          <a:endParaRPr lang="en-US"/>
        </a:p>
      </dgm:t>
    </dgm:pt>
    <dgm:pt modelId="{1692B5C0-E6CD-410F-9D84-42B785ADDC56}" type="sibTrans" cxnId="{69FCD56F-2723-4D98-8DFD-271D3AA068D0}">
      <dgm:prSet/>
      <dgm:spPr/>
      <dgm:t>
        <a:bodyPr/>
        <a:lstStyle/>
        <a:p>
          <a:endParaRPr lang="en-US"/>
        </a:p>
      </dgm:t>
    </dgm:pt>
    <dgm:pt modelId="{392045E1-B41F-4814-94EE-E521E8B4A5C7}">
      <dgm:prSet phldrT="[Text]" custT="1"/>
      <dgm:spPr>
        <a:solidFill>
          <a:schemeClr val="accent4">
            <a:lumMod val="60000"/>
            <a:lumOff val="40000"/>
            <a:alpha val="50000"/>
          </a:schemeClr>
        </a:solidFill>
      </dgm:spPr>
      <dgm:t>
        <a:bodyPr/>
        <a:lstStyle/>
        <a:p>
          <a:endParaRPr lang="en-US" sz="1600" dirty="0"/>
        </a:p>
      </dgm:t>
    </dgm:pt>
    <dgm:pt modelId="{67622D41-782D-44C2-8225-14CA2562EC7E}" type="parTrans" cxnId="{C007C81F-8566-4376-9ED5-931F2AA14C34}">
      <dgm:prSet/>
      <dgm:spPr/>
      <dgm:t>
        <a:bodyPr/>
        <a:lstStyle/>
        <a:p>
          <a:endParaRPr lang="en-US"/>
        </a:p>
      </dgm:t>
    </dgm:pt>
    <dgm:pt modelId="{CDBE6702-3605-444F-880B-83E46FEF8E61}" type="sibTrans" cxnId="{C007C81F-8566-4376-9ED5-931F2AA14C34}">
      <dgm:prSet/>
      <dgm:spPr/>
      <dgm:t>
        <a:bodyPr/>
        <a:lstStyle/>
        <a:p>
          <a:endParaRPr lang="en-US"/>
        </a:p>
      </dgm:t>
    </dgm:pt>
    <dgm:pt modelId="{13F5EDDB-DB04-4BAF-B1E1-8716CF8C3E3A}" type="pres">
      <dgm:prSet presAssocID="{F4F7D051-7789-4514-B22B-05F4C82450C1}" presName="compositeShape" presStyleCnt="0">
        <dgm:presLayoutVars>
          <dgm:chMax val="7"/>
          <dgm:dir/>
          <dgm:resizeHandles val="exact"/>
        </dgm:presLayoutVars>
      </dgm:prSet>
      <dgm:spPr/>
    </dgm:pt>
    <dgm:pt modelId="{20726E27-356D-41E7-8CDD-EDA86506698D}" type="pres">
      <dgm:prSet presAssocID="{E717FB02-C542-47C1-9484-30BDE2D1BD58}" presName="circ1" presStyleLbl="vennNode1" presStyleIdx="0" presStyleCnt="3" custScaleY="113765" custLinFactNeighborX="6170" custLinFactNeighborY="-10627"/>
      <dgm:spPr/>
      <dgm:t>
        <a:bodyPr/>
        <a:lstStyle/>
        <a:p>
          <a:endParaRPr lang="en-US"/>
        </a:p>
      </dgm:t>
    </dgm:pt>
    <dgm:pt modelId="{A06C189F-5D5C-427E-AB21-F1D97061A341}" type="pres">
      <dgm:prSet presAssocID="{E717FB02-C542-47C1-9484-30BDE2D1BD58}" presName="circ1Tx" presStyleLbl="revTx" presStyleIdx="0" presStyleCnt="0">
        <dgm:presLayoutVars>
          <dgm:chMax val="0"/>
          <dgm:chPref val="0"/>
          <dgm:bulletEnabled val="1"/>
        </dgm:presLayoutVars>
      </dgm:prSet>
      <dgm:spPr/>
      <dgm:t>
        <a:bodyPr/>
        <a:lstStyle/>
        <a:p>
          <a:endParaRPr lang="en-US"/>
        </a:p>
      </dgm:t>
    </dgm:pt>
    <dgm:pt modelId="{E292A754-7D8F-4717-9226-887FFE95FBEB}" type="pres">
      <dgm:prSet presAssocID="{C4CE22FA-44D9-4893-9015-90FBD89F15D4}" presName="circ2" presStyleLbl="vennNode1" presStyleIdx="1" presStyleCnt="3" custScaleY="108199" custLinFactNeighborX="0" custLinFactNeighborY="-1416"/>
      <dgm:spPr/>
      <dgm:t>
        <a:bodyPr/>
        <a:lstStyle/>
        <a:p>
          <a:endParaRPr lang="en-US"/>
        </a:p>
      </dgm:t>
    </dgm:pt>
    <dgm:pt modelId="{C18C27C3-4772-44E1-8A6B-828BD8F84F7F}" type="pres">
      <dgm:prSet presAssocID="{C4CE22FA-44D9-4893-9015-90FBD89F15D4}" presName="circ2Tx" presStyleLbl="revTx" presStyleIdx="0" presStyleCnt="0">
        <dgm:presLayoutVars>
          <dgm:chMax val="0"/>
          <dgm:chPref val="0"/>
          <dgm:bulletEnabled val="1"/>
        </dgm:presLayoutVars>
      </dgm:prSet>
      <dgm:spPr/>
      <dgm:t>
        <a:bodyPr/>
        <a:lstStyle/>
        <a:p>
          <a:endParaRPr lang="en-US"/>
        </a:p>
      </dgm:t>
    </dgm:pt>
    <dgm:pt modelId="{130D13C9-3D47-41A7-BAA5-BF1175091BEC}" type="pres">
      <dgm:prSet presAssocID="{392045E1-B41F-4814-94EE-E521E8B4A5C7}" presName="circ3" presStyleLbl="vennNode1" presStyleIdx="2" presStyleCnt="3" custScaleX="94955" custScaleY="104250" custLinFactNeighborX="10679" custLinFactNeighborY="-2074"/>
      <dgm:spPr/>
      <dgm:t>
        <a:bodyPr/>
        <a:lstStyle/>
        <a:p>
          <a:endParaRPr lang="en-US"/>
        </a:p>
      </dgm:t>
    </dgm:pt>
    <dgm:pt modelId="{06733DD8-2546-46D5-8E2B-025D2938BE7F}" type="pres">
      <dgm:prSet presAssocID="{392045E1-B41F-4814-94EE-E521E8B4A5C7}" presName="circ3Tx" presStyleLbl="revTx" presStyleIdx="0" presStyleCnt="0">
        <dgm:presLayoutVars>
          <dgm:chMax val="0"/>
          <dgm:chPref val="0"/>
          <dgm:bulletEnabled val="1"/>
        </dgm:presLayoutVars>
      </dgm:prSet>
      <dgm:spPr/>
      <dgm:t>
        <a:bodyPr/>
        <a:lstStyle/>
        <a:p>
          <a:endParaRPr lang="en-US"/>
        </a:p>
      </dgm:t>
    </dgm:pt>
  </dgm:ptLst>
  <dgm:cxnLst>
    <dgm:cxn modelId="{E126B527-B857-4A77-B6BF-2F984C8CF972}" type="presOf" srcId="{392045E1-B41F-4814-94EE-E521E8B4A5C7}" destId="{06733DD8-2546-46D5-8E2B-025D2938BE7F}" srcOrd="1" destOrd="0" presId="urn:microsoft.com/office/officeart/2005/8/layout/venn1"/>
    <dgm:cxn modelId="{FC9D3910-6A45-4055-8F3C-2758DE6591CE}" type="presOf" srcId="{E717FB02-C542-47C1-9484-30BDE2D1BD58}" destId="{20726E27-356D-41E7-8CDD-EDA86506698D}" srcOrd="0" destOrd="0" presId="urn:microsoft.com/office/officeart/2005/8/layout/venn1"/>
    <dgm:cxn modelId="{69FCD56F-2723-4D98-8DFD-271D3AA068D0}" srcId="{F4F7D051-7789-4514-B22B-05F4C82450C1}" destId="{C4CE22FA-44D9-4893-9015-90FBD89F15D4}" srcOrd="1" destOrd="0" parTransId="{F3CB324A-2BFA-4D87-B410-A86C4B1667B8}" sibTransId="{1692B5C0-E6CD-410F-9D84-42B785ADDC56}"/>
    <dgm:cxn modelId="{C007C81F-8566-4376-9ED5-931F2AA14C34}" srcId="{F4F7D051-7789-4514-B22B-05F4C82450C1}" destId="{392045E1-B41F-4814-94EE-E521E8B4A5C7}" srcOrd="2" destOrd="0" parTransId="{67622D41-782D-44C2-8225-14CA2562EC7E}" sibTransId="{CDBE6702-3605-444F-880B-83E46FEF8E61}"/>
    <dgm:cxn modelId="{A2C578F6-0492-43D6-8A7A-11D95FB89DF1}" type="presOf" srcId="{C4CE22FA-44D9-4893-9015-90FBD89F15D4}" destId="{E292A754-7D8F-4717-9226-887FFE95FBEB}" srcOrd="0" destOrd="0" presId="urn:microsoft.com/office/officeart/2005/8/layout/venn1"/>
    <dgm:cxn modelId="{9EB57A7C-4575-491B-B123-D6E855C8DEA0}" srcId="{F4F7D051-7789-4514-B22B-05F4C82450C1}" destId="{E717FB02-C542-47C1-9484-30BDE2D1BD58}" srcOrd="0" destOrd="0" parTransId="{F8AA0E70-0CE4-4C33-BDE5-4969146AC517}" sibTransId="{169876FB-2924-49C3-A477-099B9842D413}"/>
    <dgm:cxn modelId="{74133924-EE1A-48FB-BF49-904C0F8EB5E0}" type="presOf" srcId="{392045E1-B41F-4814-94EE-E521E8B4A5C7}" destId="{130D13C9-3D47-41A7-BAA5-BF1175091BEC}" srcOrd="0" destOrd="0" presId="urn:microsoft.com/office/officeart/2005/8/layout/venn1"/>
    <dgm:cxn modelId="{7E670C88-21CB-4901-A01D-1F0C319B7868}" type="presOf" srcId="{F4F7D051-7789-4514-B22B-05F4C82450C1}" destId="{13F5EDDB-DB04-4BAF-B1E1-8716CF8C3E3A}" srcOrd="0" destOrd="0" presId="urn:microsoft.com/office/officeart/2005/8/layout/venn1"/>
    <dgm:cxn modelId="{7CC41513-3187-400B-88A8-22295A364EDE}" type="presOf" srcId="{C4CE22FA-44D9-4893-9015-90FBD89F15D4}" destId="{C18C27C3-4772-44E1-8A6B-828BD8F84F7F}" srcOrd="1" destOrd="0" presId="urn:microsoft.com/office/officeart/2005/8/layout/venn1"/>
    <dgm:cxn modelId="{43231C2B-578D-4A65-A169-A6F55ACE2072}" type="presOf" srcId="{E717FB02-C542-47C1-9484-30BDE2D1BD58}" destId="{A06C189F-5D5C-427E-AB21-F1D97061A341}" srcOrd="1" destOrd="0" presId="urn:microsoft.com/office/officeart/2005/8/layout/venn1"/>
    <dgm:cxn modelId="{D9517F83-E227-4A01-B8AF-85AC0EA29710}" type="presParOf" srcId="{13F5EDDB-DB04-4BAF-B1E1-8716CF8C3E3A}" destId="{20726E27-356D-41E7-8CDD-EDA86506698D}" srcOrd="0" destOrd="0" presId="urn:microsoft.com/office/officeart/2005/8/layout/venn1"/>
    <dgm:cxn modelId="{DEB017B3-88EA-47D0-8834-5E37546A0EF0}" type="presParOf" srcId="{13F5EDDB-DB04-4BAF-B1E1-8716CF8C3E3A}" destId="{A06C189F-5D5C-427E-AB21-F1D97061A341}" srcOrd="1" destOrd="0" presId="urn:microsoft.com/office/officeart/2005/8/layout/venn1"/>
    <dgm:cxn modelId="{3971097A-CEB7-426B-8FB2-2CB960E74444}" type="presParOf" srcId="{13F5EDDB-DB04-4BAF-B1E1-8716CF8C3E3A}" destId="{E292A754-7D8F-4717-9226-887FFE95FBEB}" srcOrd="2" destOrd="0" presId="urn:microsoft.com/office/officeart/2005/8/layout/venn1"/>
    <dgm:cxn modelId="{D7DC6C7C-9861-4B5B-85B7-4416905C1AB6}" type="presParOf" srcId="{13F5EDDB-DB04-4BAF-B1E1-8716CF8C3E3A}" destId="{C18C27C3-4772-44E1-8A6B-828BD8F84F7F}" srcOrd="3" destOrd="0" presId="urn:microsoft.com/office/officeart/2005/8/layout/venn1"/>
    <dgm:cxn modelId="{441794CA-0A36-4989-9510-F0AF964CF56D}" type="presParOf" srcId="{13F5EDDB-DB04-4BAF-B1E1-8716CF8C3E3A}" destId="{130D13C9-3D47-41A7-BAA5-BF1175091BEC}" srcOrd="4" destOrd="0" presId="urn:microsoft.com/office/officeart/2005/8/layout/venn1"/>
    <dgm:cxn modelId="{8F45ACD9-7198-4F65-ADD7-9EACC5352825}" type="presParOf" srcId="{13F5EDDB-DB04-4BAF-B1E1-8716CF8C3E3A}" destId="{06733DD8-2546-46D5-8E2B-025D2938BE7F}" srcOrd="5" destOrd="0" presId="urn:microsoft.com/office/officeart/2005/8/layout/venn1"/>
  </dgm:cxnLst>
  <dgm:bg/>
  <dgm:whole/>
</dgm:dataModel>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95604CF-46CD-4AA7-8AFF-BE2EE60641B4}" type="datetimeFigureOut">
              <a:rPr lang="en-US" smtClean="0"/>
              <a:pPr/>
              <a:t>10/24/2010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D5DFA1B-D8D1-4BEF-BC07-94C6F926FA2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atlasgeneticsoncology.org/Tumors/GliomaOverviewID5763.html"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atlasgeneticsoncology.org/Genes/MMP2ID41396ch16q13.html"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D5DFA1B-D8D1-4BEF-BC07-94C6F926FA2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can detect 1p/19q loss by array CGH but it’s ‘pretty cool’ to see that we can do</a:t>
            </a:r>
            <a:r>
              <a:rPr lang="en-US" baseline="0" dirty="0" smtClean="0"/>
              <a:t> it with </a:t>
            </a:r>
            <a:r>
              <a:rPr lang="en-US" baseline="0" dirty="0" err="1" smtClean="0"/>
              <a:t>SNVs</a:t>
            </a:r>
            <a:r>
              <a:rPr lang="en-US" baseline="0" dirty="0" smtClean="0"/>
              <a:t> called by Solid </a:t>
            </a:r>
            <a:r>
              <a:rPr lang="en-US" baseline="0" dirty="0" err="1" smtClean="0"/>
              <a:t>Dibayes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CD5DFA1B-D8D1-4BEF-BC07-94C6F926FA21}"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Olena: what do the overlaps mean?  i.e. so one sample is seen in all three sequencing types – patient 54 I gather…</a:t>
            </a:r>
            <a:endParaRPr lang="en-US" dirty="0"/>
          </a:p>
        </p:txBody>
      </p:sp>
      <p:sp>
        <p:nvSpPr>
          <p:cNvPr id="4" name="Slide Number Placeholder 3"/>
          <p:cNvSpPr>
            <a:spLocks noGrp="1"/>
          </p:cNvSpPr>
          <p:nvPr>
            <p:ph type="sldNum" sz="quarter" idx="10"/>
          </p:nvPr>
        </p:nvSpPr>
        <p:spPr/>
        <p:txBody>
          <a:bodyPr/>
          <a:lstStyle/>
          <a:p>
            <a:fld id="{CD5DFA1B-D8D1-4BEF-BC07-94C6F926FA21}" type="slidenum">
              <a:rPr lang="en-US" smtClean="0"/>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Put up IGV slide…  Or mention</a:t>
            </a:r>
            <a:r>
              <a:rPr lang="en-US" baseline="0" dirty="0" smtClean="0"/>
              <a:t> false SNP in IGV</a:t>
            </a:r>
            <a:endParaRPr lang="en-US" dirty="0"/>
          </a:p>
        </p:txBody>
      </p:sp>
      <p:sp>
        <p:nvSpPr>
          <p:cNvPr id="4" name="Slide Number Placeholder 3"/>
          <p:cNvSpPr>
            <a:spLocks noGrp="1"/>
          </p:cNvSpPr>
          <p:nvPr>
            <p:ph type="sldNum" sz="quarter" idx="10"/>
          </p:nvPr>
        </p:nvSpPr>
        <p:spPr/>
        <p:txBody>
          <a:bodyPr/>
          <a:lstStyle/>
          <a:p>
            <a:fld id="{CD5DFA1B-D8D1-4BEF-BC07-94C6F926FA21}" type="slidenum">
              <a:rPr lang="en-US" smtClean="0"/>
              <a:pPr/>
              <a:t>22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Is this gene relevant?</a:t>
            </a:r>
            <a:endParaRPr lang="en-US" dirty="0"/>
          </a:p>
        </p:txBody>
      </p:sp>
      <p:sp>
        <p:nvSpPr>
          <p:cNvPr id="4" name="Slide Number Placeholder 3"/>
          <p:cNvSpPr>
            <a:spLocks noGrp="1"/>
          </p:cNvSpPr>
          <p:nvPr>
            <p:ph type="sldNum" sz="quarter" idx="10"/>
          </p:nvPr>
        </p:nvSpPr>
        <p:spPr/>
        <p:txBody>
          <a:bodyPr/>
          <a:lstStyle/>
          <a:p>
            <a:fld id="{CD5DFA1B-D8D1-4BEF-BC07-94C6F926FA21}" type="slidenum">
              <a:rPr lang="en-US" smtClean="0"/>
              <a:pPr/>
              <a:t>24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does </a:t>
            </a:r>
            <a:r>
              <a:rPr lang="en-US" dirty="0" err="1" smtClean="0"/>
              <a:t>rapamycin</a:t>
            </a:r>
            <a:r>
              <a:rPr lang="en-US" baseline="0" dirty="0" smtClean="0"/>
              <a:t> work</a:t>
            </a:r>
            <a:r>
              <a:rPr lang="en-US" baseline="0" dirty="0" smtClean="0"/>
              <a:t>?  Can one assume that with a mutation in IDH1, </a:t>
            </a:r>
            <a:endParaRPr lang="en-US" dirty="0"/>
          </a:p>
        </p:txBody>
      </p:sp>
      <p:sp>
        <p:nvSpPr>
          <p:cNvPr id="4" name="Slide Number Placeholder 3"/>
          <p:cNvSpPr>
            <a:spLocks noGrp="1"/>
          </p:cNvSpPr>
          <p:nvPr>
            <p:ph type="sldNum" sz="quarter" idx="10"/>
          </p:nvPr>
        </p:nvSpPr>
        <p:spPr/>
        <p:txBody>
          <a:bodyPr/>
          <a:lstStyle/>
          <a:p>
            <a:fld id="{D381FCF0-DF3C-4264-B6A2-02FDF29B5DDD}" type="slidenum">
              <a:rPr lang="en-US" smtClean="0"/>
              <a:pPr/>
              <a:t>27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D5DFA1B-D8D1-4BEF-BC07-94C6F926FA21}" type="slidenum">
              <a:rPr lang="en-US" smtClean="0"/>
              <a:pPr/>
              <a:t>29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expression level of PAX6 in human </a:t>
            </a:r>
            <a:r>
              <a:rPr lang="en-US" dirty="0" err="1" smtClean="0">
                <a:hlinkClick r:id="rId3" action="ppaction://hlinkfile"/>
              </a:rPr>
              <a:t>glioma</a:t>
            </a:r>
            <a:r>
              <a:rPr lang="en-US" dirty="0" smtClean="0"/>
              <a:t> cell lines was shown to be negatively associated with the degree of </a:t>
            </a:r>
            <a:r>
              <a:rPr lang="en-US" dirty="0" err="1" smtClean="0"/>
              <a:t>tumorigenicity</a:t>
            </a:r>
            <a:r>
              <a:rPr lang="en-US" dirty="0" smtClean="0"/>
              <a:t>. PAX6 expression level is lower in </a:t>
            </a:r>
            <a:r>
              <a:rPr lang="en-US" dirty="0" err="1" smtClean="0"/>
              <a:t>glioblastoma</a:t>
            </a:r>
            <a:r>
              <a:rPr lang="en-US" dirty="0" smtClean="0"/>
              <a:t> compared to the adjacent normal tissue and to the </a:t>
            </a:r>
            <a:r>
              <a:rPr lang="en-US" dirty="0" err="1" smtClean="0"/>
              <a:t>anaplastic</a:t>
            </a:r>
            <a:r>
              <a:rPr lang="en-US" dirty="0" smtClean="0"/>
              <a:t> </a:t>
            </a:r>
            <a:r>
              <a:rPr lang="en-US" dirty="0" err="1" smtClean="0"/>
              <a:t>astrocytoma</a:t>
            </a:r>
            <a:r>
              <a:rPr lang="en-US" dirty="0" smtClean="0"/>
              <a:t> previously formed in the same patient (Zhou et al., 2003). Ectopic expression of PAX6 in </a:t>
            </a:r>
            <a:r>
              <a:rPr lang="en-US" dirty="0" err="1" smtClean="0"/>
              <a:t>glioma</a:t>
            </a:r>
            <a:r>
              <a:rPr lang="en-US" dirty="0" smtClean="0"/>
              <a:t> cell lines suppressed cell anchorage independent growth, ability to survive under oxidative stress induced by cell detachment, ability to invade partially by suppression of </a:t>
            </a:r>
            <a:r>
              <a:rPr lang="en-US" dirty="0" smtClean="0">
                <a:hlinkClick r:id="rId4" action="ppaction://hlinkfile"/>
              </a:rPr>
              <a:t>MMP2</a:t>
            </a:r>
            <a:r>
              <a:rPr lang="en-US" dirty="0" smtClean="0"/>
              <a:t> gene expression, ability to induce angiogenesis by initiating a new signaling pathway independent of PI3K/Akt-HIF1A signaling to suppress VEGFA, and overall tumor growth after intracranial implantation in </a:t>
            </a:r>
            <a:r>
              <a:rPr lang="en-US" dirty="0" err="1" smtClean="0"/>
              <a:t>immunocompromised</a:t>
            </a:r>
            <a:r>
              <a:rPr lang="en-US" dirty="0" smtClean="0"/>
              <a:t> mouse brain (Zhou et al., 2005; Mayes et al., 2006; Chang et al., 2007; Zhou et al., 2009). Mutation analysis for PAX6 in </a:t>
            </a:r>
            <a:r>
              <a:rPr lang="en-US" dirty="0" err="1" smtClean="0"/>
              <a:t>gliomas</a:t>
            </a:r>
            <a:r>
              <a:rPr lang="en-US" dirty="0" smtClean="0"/>
              <a:t> failed to identify PAX6 mutation in its coding and regulating regions, suggesting involvement of epigenetic mechanisms in the silencing of PAX6 in </a:t>
            </a:r>
            <a:r>
              <a:rPr lang="en-US" dirty="0" err="1" smtClean="0"/>
              <a:t>glioma</a:t>
            </a:r>
            <a:r>
              <a:rPr lang="en-US" dirty="0" smtClean="0"/>
              <a:t> (Pinto et al., 2007). PAX6 expression is activated in </a:t>
            </a:r>
            <a:r>
              <a:rPr lang="en-US" dirty="0" err="1" smtClean="0"/>
              <a:t>glioma</a:t>
            </a:r>
            <a:r>
              <a:rPr lang="en-US" dirty="0" smtClean="0"/>
              <a:t> cell line with re-introduction of a normal ch.10, suggesting that PAX6 is regulated by a gene(s) on ch.10 (Zhou et al., 2005).http://atlasgeneticsoncology.org/Genes/PAX6ID211ch11p13.html</a:t>
            </a:r>
            <a:endParaRPr lang="en-US" dirty="0"/>
          </a:p>
        </p:txBody>
      </p:sp>
      <p:sp>
        <p:nvSpPr>
          <p:cNvPr id="4" name="Slide Number Placeholder 3"/>
          <p:cNvSpPr>
            <a:spLocks noGrp="1"/>
          </p:cNvSpPr>
          <p:nvPr>
            <p:ph type="sldNum" sz="quarter" idx="10"/>
          </p:nvPr>
        </p:nvSpPr>
        <p:spPr/>
        <p:txBody>
          <a:bodyPr/>
          <a:lstStyle/>
          <a:p>
            <a:fld id="{CD5DFA1B-D8D1-4BEF-BC07-94C6F926FA21}" type="slidenum">
              <a:rPr lang="en-US" smtClean="0"/>
              <a:pPr/>
              <a:t>34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Remove actual</a:t>
            </a:r>
            <a:r>
              <a:rPr lang="en-US" baseline="0" dirty="0" smtClean="0"/>
              <a:t> java command</a:t>
            </a:r>
            <a:endParaRPr lang="en-US" dirty="0"/>
          </a:p>
        </p:txBody>
      </p:sp>
      <p:sp>
        <p:nvSpPr>
          <p:cNvPr id="4" name="Slide Number Placeholder 3"/>
          <p:cNvSpPr>
            <a:spLocks noGrp="1"/>
          </p:cNvSpPr>
          <p:nvPr>
            <p:ph type="sldNum" sz="quarter" idx="10"/>
          </p:nvPr>
        </p:nvSpPr>
        <p:spPr/>
        <p:txBody>
          <a:bodyPr/>
          <a:lstStyle/>
          <a:p>
            <a:fld id="{CD5DFA1B-D8D1-4BEF-BC07-94C6F926FA21}" type="slidenum">
              <a:rPr lang="en-US" smtClean="0"/>
              <a:pPr/>
              <a:t>36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Comment on QC in terms of identifying</a:t>
            </a:r>
            <a:r>
              <a:rPr lang="en-US" baseline="0" dirty="0" smtClean="0"/>
              <a:t> a novel (as compared to </a:t>
            </a:r>
            <a:r>
              <a:rPr lang="en-US" baseline="0" dirty="0" err="1" smtClean="0"/>
              <a:t>dbSNP</a:t>
            </a:r>
            <a:r>
              <a:rPr lang="en-US" baseline="0" dirty="0" smtClean="0"/>
              <a:t>) non-synonymous SNV and calculating correct protein coordinates and amino acid change as a result</a:t>
            </a:r>
            <a:r>
              <a:rPr lang="en-US" baseline="0" dirty="0" smtClean="0"/>
              <a:t>.  Database also identifies the IDH2 mutation existing in our AML TCGA samples.  I am sure many are aware of this mutation in AML but one could potentially discover for the first time such a type of connection with the database.  If you search the literature…</a:t>
            </a:r>
            <a:endParaRPr lang="en-US" dirty="0"/>
          </a:p>
        </p:txBody>
      </p:sp>
      <p:sp>
        <p:nvSpPr>
          <p:cNvPr id="4" name="Slide Number Placeholder 3"/>
          <p:cNvSpPr>
            <a:spLocks noGrp="1"/>
          </p:cNvSpPr>
          <p:nvPr>
            <p:ph type="sldNum" sz="quarter" idx="10"/>
          </p:nvPr>
        </p:nvSpPr>
        <p:spPr/>
        <p:txBody>
          <a:bodyPr/>
          <a:lstStyle/>
          <a:p>
            <a:fld id="{CD5DFA1B-D8D1-4BEF-BC07-94C6F926FA21}" type="slidenum">
              <a:rPr lang="en-US" smtClean="0"/>
              <a:pPr/>
              <a:t>39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Interestingly,</a:t>
            </a:r>
            <a:r>
              <a:rPr lang="en-US" baseline="0" dirty="0" smtClean="0"/>
              <a:t> a non-synonymous mutation in this gene is seen in patient 54.  This is a known cancer gene based on the Cosmic database.   I did a quick search and did not find any literature on it in the context of OGD.</a:t>
            </a:r>
          </a:p>
          <a:p>
            <a:endParaRPr lang="en-US" baseline="0" dirty="0" smtClean="0"/>
          </a:p>
          <a:p>
            <a:r>
              <a:rPr lang="en-US" baseline="0" dirty="0" smtClean="0"/>
              <a:t>FLT3</a:t>
            </a:r>
            <a:r>
              <a:rPr lang="en-US" baseline="30000" dirty="0" smtClean="0"/>
              <a:t>ITD</a:t>
            </a:r>
            <a:r>
              <a:rPr lang="en-US" baseline="0" dirty="0" smtClean="0"/>
              <a:t> = FLT3 (</a:t>
            </a:r>
            <a:r>
              <a:rPr lang="en-US" baseline="0" dirty="0" err="1" smtClean="0"/>
              <a:t>Fms</a:t>
            </a:r>
            <a:r>
              <a:rPr lang="en-US" baseline="0" dirty="0" smtClean="0"/>
              <a:t>-like </a:t>
            </a:r>
            <a:r>
              <a:rPr lang="en-US" baseline="0" dirty="0" err="1" smtClean="0"/>
              <a:t>trrosine</a:t>
            </a:r>
            <a:r>
              <a:rPr lang="en-US" baseline="0" dirty="0" smtClean="0"/>
              <a:t> </a:t>
            </a:r>
            <a:r>
              <a:rPr lang="en-US" baseline="0" dirty="0" err="1" smtClean="0"/>
              <a:t>kinase</a:t>
            </a:r>
            <a:r>
              <a:rPr lang="en-US" baseline="0" dirty="0" smtClean="0"/>
              <a:t> 3) with internal tandem duplication (ITD) seen in 30% of AML patients and are associated with a poor prognosis </a:t>
            </a:r>
            <a:r>
              <a:rPr lang="en-US" b="0" baseline="0" dirty="0" smtClean="0"/>
              <a:t>(</a:t>
            </a:r>
            <a:r>
              <a:rPr lang="en-US" b="0" dirty="0" smtClean="0"/>
              <a:t>Zhang, Mutant FLT3: A Direct Target of </a:t>
            </a:r>
            <a:r>
              <a:rPr lang="en-US" b="0" dirty="0" err="1" smtClean="0"/>
              <a:t>Sorafenib</a:t>
            </a:r>
            <a:r>
              <a:rPr lang="en-US" b="0" dirty="0" smtClean="0"/>
              <a:t> in Acute </a:t>
            </a:r>
            <a:r>
              <a:rPr lang="en-US" b="0" dirty="0" err="1" smtClean="0"/>
              <a:t>Myelogenous</a:t>
            </a:r>
            <a:r>
              <a:rPr lang="en-US" b="0" dirty="0" smtClean="0"/>
              <a:t> Leukemia)</a:t>
            </a:r>
            <a:endParaRPr lang="en-US" b="0" dirty="0"/>
          </a:p>
        </p:txBody>
      </p:sp>
      <p:sp>
        <p:nvSpPr>
          <p:cNvPr id="4" name="Slide Number Placeholder 3"/>
          <p:cNvSpPr>
            <a:spLocks noGrp="1"/>
          </p:cNvSpPr>
          <p:nvPr>
            <p:ph type="sldNum" sz="quarter" idx="10"/>
          </p:nvPr>
        </p:nvSpPr>
        <p:spPr/>
        <p:txBody>
          <a:bodyPr/>
          <a:lstStyle/>
          <a:p>
            <a:fld id="{CD5DFA1B-D8D1-4BEF-BC07-94C6F926FA21}" type="slidenum">
              <a:rPr lang="en-US" smtClean="0"/>
              <a:pPr/>
              <a:t>40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Question for Olena:  10,000 new cases/year</a:t>
            </a:r>
            <a:r>
              <a:rPr lang="en-US" baseline="0" dirty="0" smtClean="0"/>
              <a:t> in Canada --- of all CNS </a:t>
            </a:r>
            <a:r>
              <a:rPr lang="en-US" baseline="0" dirty="0" err="1" smtClean="0"/>
              <a:t>tumours</a:t>
            </a:r>
            <a:r>
              <a:rPr lang="en-US" baseline="0" dirty="0" smtClean="0"/>
              <a:t>?  </a:t>
            </a:r>
            <a:r>
              <a:rPr lang="en-US" baseline="0" dirty="0" err="1" smtClean="0"/>
              <a:t>Gliomas</a:t>
            </a:r>
            <a:r>
              <a:rPr lang="en-US" baseline="0" dirty="0" smtClean="0"/>
              <a:t> account for 40% of all </a:t>
            </a:r>
            <a:r>
              <a:rPr lang="en-US" baseline="0" dirty="0" err="1" smtClean="0"/>
              <a:t>tumours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CD5DFA1B-D8D1-4BEF-BC07-94C6F926FA21}"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err="1" smtClean="0"/>
              <a:t>oligodendrocyte</a:t>
            </a:r>
            <a:r>
              <a:rPr lang="en-CA" dirty="0" smtClean="0"/>
              <a:t>-like cells:</a:t>
            </a:r>
            <a:r>
              <a:rPr lang="en-CA" baseline="0" dirty="0" smtClean="0"/>
              <a:t> ?</a:t>
            </a:r>
            <a:endParaRPr lang="en-US" dirty="0"/>
          </a:p>
        </p:txBody>
      </p:sp>
      <p:sp>
        <p:nvSpPr>
          <p:cNvPr id="4" name="Slide Number Placeholder 3"/>
          <p:cNvSpPr>
            <a:spLocks noGrp="1"/>
          </p:cNvSpPr>
          <p:nvPr>
            <p:ph type="sldNum" sz="quarter" idx="10"/>
          </p:nvPr>
        </p:nvSpPr>
        <p:spPr/>
        <p:txBody>
          <a:bodyPr/>
          <a:lstStyle/>
          <a:p>
            <a:fld id="{CD5DFA1B-D8D1-4BEF-BC07-94C6F926FA2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05078B-20F2-4585-BDF2-B848E848D979}" type="slidenum">
              <a:rPr lang="en-US"/>
              <a:pPr/>
              <a:t>4</a:t>
            </a:fld>
            <a:endParaRPr lang="en-US"/>
          </a:p>
        </p:txBody>
      </p:sp>
      <p:sp>
        <p:nvSpPr>
          <p:cNvPr id="451586" name="Rectangle 2"/>
          <p:cNvSpPr>
            <a:spLocks noGrp="1" noRot="1" noChangeAspect="1" noChangeArrowheads="1" noTextEdit="1"/>
          </p:cNvSpPr>
          <p:nvPr>
            <p:ph type="sldImg"/>
          </p:nvPr>
        </p:nvSpPr>
        <p:spPr>
          <a:xfrm>
            <a:off x="1190625" y="704850"/>
            <a:ext cx="4630738" cy="3471863"/>
          </a:xfrm>
          <a:ln/>
        </p:spPr>
      </p:sp>
      <p:sp>
        <p:nvSpPr>
          <p:cNvPr id="451587" name="Rectangle 3"/>
          <p:cNvSpPr>
            <a:spLocks noGrp="1" noChangeArrowheads="1"/>
          </p:cNvSpPr>
          <p:nvPr>
            <p:ph type="body" idx="1"/>
          </p:nvPr>
        </p:nvSpPr>
        <p:spPr>
          <a:xfrm>
            <a:off x="935469" y="4417711"/>
            <a:ext cx="5139462" cy="4180819"/>
          </a:xfrm>
        </p:spPr>
        <p:txBody>
          <a:bodyPr/>
          <a:lstStyle/>
          <a:p>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E8AB7C-A62F-4326-BE33-362A6EFEB1B4}" type="slidenum">
              <a:rPr lang="en-US"/>
              <a:pPr/>
              <a:t>5</a:t>
            </a:fld>
            <a:endParaRPr lang="en-US"/>
          </a:p>
        </p:txBody>
      </p:sp>
      <p:sp>
        <p:nvSpPr>
          <p:cNvPr id="480258" name="Rectangle 2"/>
          <p:cNvSpPr>
            <a:spLocks noGrp="1" noRot="1" noChangeAspect="1" noChangeArrowheads="1" noTextEdit="1"/>
          </p:cNvSpPr>
          <p:nvPr>
            <p:ph type="sldImg"/>
          </p:nvPr>
        </p:nvSpPr>
        <p:spPr>
          <a:xfrm>
            <a:off x="1184178" y="704273"/>
            <a:ext cx="4640438" cy="3471745"/>
          </a:xfrm>
          <a:ln/>
        </p:spPr>
      </p:sp>
      <p:sp>
        <p:nvSpPr>
          <p:cNvPr id="480259" name="Rectangle 3"/>
          <p:cNvSpPr>
            <a:spLocks noGrp="1" noChangeArrowheads="1"/>
          </p:cNvSpPr>
          <p:nvPr>
            <p:ph type="body" idx="1"/>
          </p:nvPr>
        </p:nvSpPr>
        <p:spPr/>
        <p:txBody>
          <a:bodyPr/>
          <a:lstStyle/>
          <a:p>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2AFBC8-C2F9-42F7-97D1-ABF0E51F64DF}" type="slidenum">
              <a:rPr lang="en-US"/>
              <a:pPr/>
              <a:t>6</a:t>
            </a:fld>
            <a:endParaRPr lang="en-US"/>
          </a:p>
        </p:txBody>
      </p:sp>
      <p:sp>
        <p:nvSpPr>
          <p:cNvPr id="482306" name="Rectangle 2"/>
          <p:cNvSpPr>
            <a:spLocks noGrp="1" noRot="1" noChangeAspect="1" noChangeArrowheads="1" noTextEdit="1"/>
          </p:cNvSpPr>
          <p:nvPr>
            <p:ph type="sldImg"/>
          </p:nvPr>
        </p:nvSpPr>
        <p:spPr>
          <a:xfrm>
            <a:off x="1179513" y="696913"/>
            <a:ext cx="4649787" cy="3486150"/>
          </a:xfrm>
          <a:ln/>
        </p:spPr>
      </p:sp>
      <p:sp>
        <p:nvSpPr>
          <p:cNvPr id="482307" name="Rectangle 3"/>
          <p:cNvSpPr>
            <a:spLocks noGrp="1" noChangeArrowheads="1"/>
          </p:cNvSpPr>
          <p:nvPr>
            <p:ph type="body" idx="1"/>
          </p:nvPr>
        </p:nvSpPr>
        <p:spPr>
          <a:xfrm>
            <a:off x="935469" y="4416111"/>
            <a:ext cx="5139462" cy="4184020"/>
          </a:xfrm>
        </p:spPr>
        <p:txBody>
          <a:bodyPr/>
          <a:lstStyle/>
          <a:p>
            <a:r>
              <a:rPr lang="en-US" dirty="0" smtClean="0"/>
              <a:t>All seizures are caused by abnormal electrical disturbances in the brain. Partial (focal) seizures occur when this electrical activity remains in a limited area of the brain. The seizures may sometimes turn into generalized seizures, which affect the whole brain.</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AAC18F-1B05-464F-9B4B-DE1ABD065B0E}" type="slidenum">
              <a:rPr lang="en-US"/>
              <a:pPr/>
              <a:t>7</a:t>
            </a:fld>
            <a:endParaRPr lang="en-US"/>
          </a:p>
        </p:txBody>
      </p:sp>
      <p:sp>
        <p:nvSpPr>
          <p:cNvPr id="496642" name="Rectangle 2"/>
          <p:cNvSpPr>
            <a:spLocks noGrp="1" noRot="1" noChangeAspect="1" noChangeArrowheads="1" noTextEdit="1"/>
          </p:cNvSpPr>
          <p:nvPr>
            <p:ph type="sldImg"/>
          </p:nvPr>
        </p:nvSpPr>
        <p:spPr>
          <a:xfrm>
            <a:off x="1179513" y="696913"/>
            <a:ext cx="4649787" cy="3486150"/>
          </a:xfrm>
          <a:ln/>
        </p:spPr>
      </p:sp>
      <p:sp>
        <p:nvSpPr>
          <p:cNvPr id="496643" name="Rectangle 3"/>
          <p:cNvSpPr>
            <a:spLocks noGrp="1" noChangeArrowheads="1"/>
          </p:cNvSpPr>
          <p:nvPr>
            <p:ph type="body" idx="1"/>
          </p:nvPr>
        </p:nvSpPr>
        <p:spPr>
          <a:xfrm>
            <a:off x="935469" y="4416111"/>
            <a:ext cx="5139462" cy="4184020"/>
          </a:xfrm>
        </p:spPr>
        <p:txBody>
          <a:bodyPr/>
          <a:lstStyle/>
          <a:p>
            <a:r>
              <a:rPr lang="en-US" dirty="0" smtClean="0"/>
              <a:t>Ask Olena – how is this </a:t>
            </a:r>
            <a:r>
              <a:rPr lang="en-US" dirty="0" err="1" smtClean="0"/>
              <a:t>karyotype</a:t>
            </a:r>
            <a:r>
              <a:rPr lang="en-US" baseline="0" dirty="0" smtClean="0"/>
              <a:t> </a:t>
            </a:r>
            <a:r>
              <a:rPr lang="en-US" dirty="0" smtClean="0"/>
              <a:t>created?  What technology?</a:t>
            </a:r>
            <a:r>
              <a:rPr lang="en-US" baseline="0" dirty="0" smtClean="0"/>
              <a:t>  </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another way to look at</a:t>
            </a:r>
            <a:r>
              <a:rPr lang="en-US" baseline="0" dirty="0" smtClean="0"/>
              <a:t> the genome with </a:t>
            </a:r>
            <a:r>
              <a:rPr lang="en-US" baseline="0" dirty="0" err="1" smtClean="0"/>
              <a:t>with</a:t>
            </a:r>
            <a:r>
              <a:rPr lang="en-US" baseline="0" dirty="0" smtClean="0"/>
              <a:t> bioinformatics of next generation sequencing….</a:t>
            </a:r>
            <a:endParaRPr lang="en-US" dirty="0"/>
          </a:p>
        </p:txBody>
      </p:sp>
      <p:sp>
        <p:nvSpPr>
          <p:cNvPr id="4" name="Slide Number Placeholder 3"/>
          <p:cNvSpPr>
            <a:spLocks noGrp="1"/>
          </p:cNvSpPr>
          <p:nvPr>
            <p:ph type="sldNum" sz="quarter" idx="10"/>
          </p:nvPr>
        </p:nvSpPr>
        <p:spPr/>
        <p:txBody>
          <a:bodyPr/>
          <a:lstStyle/>
          <a:p>
            <a:fld id="{CD5DFA1B-D8D1-4BEF-BC07-94C6F926FA21}"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can calculate and create plots of CNV </a:t>
            </a:r>
            <a:endParaRPr lang="en-US" dirty="0"/>
          </a:p>
        </p:txBody>
      </p:sp>
      <p:sp>
        <p:nvSpPr>
          <p:cNvPr id="4" name="Slide Number Placeholder 3"/>
          <p:cNvSpPr>
            <a:spLocks noGrp="1"/>
          </p:cNvSpPr>
          <p:nvPr>
            <p:ph type="sldNum" sz="quarter" idx="10"/>
          </p:nvPr>
        </p:nvSpPr>
        <p:spPr/>
        <p:txBody>
          <a:bodyPr/>
          <a:lstStyle/>
          <a:p>
            <a:fld id="{CD5DFA1B-D8D1-4BEF-BC07-94C6F926FA21}"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FB36C9-483B-44CA-BDEC-52B09104AAA6}" type="datetimeFigureOut">
              <a:rPr lang="en-US" smtClean="0"/>
              <a:pPr/>
              <a:t>10/24/2010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AA1CA-B66F-4870-8319-B859D4E8EA3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FB36C9-483B-44CA-BDEC-52B09104AAA6}" type="datetimeFigureOut">
              <a:rPr lang="en-US" smtClean="0"/>
              <a:pPr/>
              <a:t>10/24/2010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AA1CA-B66F-4870-8319-B859D4E8EA3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FB36C9-483B-44CA-BDEC-52B09104AAA6}" type="datetimeFigureOut">
              <a:rPr lang="en-US" smtClean="0"/>
              <a:pPr/>
              <a:t>10/24/2010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AA1CA-B66F-4870-8319-B859D4E8EA3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356350"/>
            <a:ext cx="2133600" cy="365125"/>
          </a:xfrm>
        </p:spPr>
        <p:txBody>
          <a:bodyPr/>
          <a:lstStyle>
            <a:lvl1pPr>
              <a:defRPr/>
            </a:lvl1pPr>
          </a:lstStyle>
          <a:p>
            <a:fld id="{EA4FB644-3947-410A-8064-BDB0FB43DB2D}" type="datetime1">
              <a:rPr lang="en-US"/>
              <a:pPr/>
              <a:t>10/24/2010</a:t>
            </a:fld>
            <a:endParaRPr lang="en-US"/>
          </a:p>
        </p:txBody>
      </p:sp>
      <p:sp>
        <p:nvSpPr>
          <p:cNvPr id="4" name="Footer Placeholder 3"/>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p:spPr>
        <p:txBody>
          <a:bodyPr/>
          <a:lstStyle>
            <a:lvl1pPr>
              <a:defRPr/>
            </a:lvl1pPr>
          </a:lstStyle>
          <a:p>
            <a:fld id="{8940CFD1-678B-4E74-B830-FE0EC437F44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FB36C9-483B-44CA-BDEC-52B09104AAA6}" type="datetimeFigureOut">
              <a:rPr lang="en-US" smtClean="0"/>
              <a:pPr/>
              <a:t>10/24/2010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AA1CA-B66F-4870-8319-B859D4E8EA3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FB36C9-483B-44CA-BDEC-52B09104AAA6}" type="datetimeFigureOut">
              <a:rPr lang="en-US" smtClean="0"/>
              <a:pPr/>
              <a:t>10/24/2010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AA1CA-B66F-4870-8319-B859D4E8EA3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FB36C9-483B-44CA-BDEC-52B09104AAA6}" type="datetimeFigureOut">
              <a:rPr lang="en-US" smtClean="0"/>
              <a:pPr/>
              <a:t>10/24/2010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5AA1CA-B66F-4870-8319-B859D4E8EA3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FB36C9-483B-44CA-BDEC-52B09104AAA6}" type="datetimeFigureOut">
              <a:rPr lang="en-US" smtClean="0"/>
              <a:pPr/>
              <a:t>10/24/2010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5AA1CA-B66F-4870-8319-B859D4E8EA3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FB36C9-483B-44CA-BDEC-52B09104AAA6}" type="datetimeFigureOut">
              <a:rPr lang="en-US" smtClean="0"/>
              <a:pPr/>
              <a:t>10/24/2010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5AA1CA-B66F-4870-8319-B859D4E8EA3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FB36C9-483B-44CA-BDEC-52B09104AAA6}" type="datetimeFigureOut">
              <a:rPr lang="en-US" smtClean="0"/>
              <a:pPr/>
              <a:t>10/24/2010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5AA1CA-B66F-4870-8319-B859D4E8EA3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FB36C9-483B-44CA-BDEC-52B09104AAA6}" type="datetimeFigureOut">
              <a:rPr lang="en-US" smtClean="0"/>
              <a:pPr/>
              <a:t>10/24/2010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5AA1CA-B66F-4870-8319-B859D4E8EA3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FB36C9-483B-44CA-BDEC-52B09104AAA6}" type="datetimeFigureOut">
              <a:rPr lang="en-US" smtClean="0"/>
              <a:pPr/>
              <a:t>10/24/2010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5AA1CA-B66F-4870-8319-B859D4E8EA3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FB36C9-483B-44CA-BDEC-52B09104AAA6}" type="datetimeFigureOut">
              <a:rPr lang="en-US" smtClean="0"/>
              <a:pPr/>
              <a:t>10/24/2010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5AA1CA-B66F-4870-8319-B859D4E8EA3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RANGE!A1"/><Relationship Id="rId2" Type="http://schemas.openxmlformats.org/officeDocument/2006/relationships/hyperlink" Target="file:///C:\Documents%20and%20Settings\ybutterf\Local%20Settings\Temporary%20Internet%20Files\Content.MSO\Line%2088%20-%20HS2423"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8" Type="http://schemas.openxmlformats.org/officeDocument/2006/relationships/hyperlink" Target="http://www.ensembl.org/Homo_sapiens/geneview?gene=ENSG00000109919" TargetMode="External"/><Relationship Id="rId13" Type="http://schemas.openxmlformats.org/officeDocument/2006/relationships/hyperlink" Target="http://www.sanger.ac.uk/perl/genetics/CGP/cosmic?action=gene&amp;ln=FRG2C" TargetMode="External"/><Relationship Id="rId3" Type="http://schemas.openxmlformats.org/officeDocument/2006/relationships/hyperlink" Target="http://www.ensembl.org/Homo_sapiens/geneview?gene=ENSG00000147124" TargetMode="External"/><Relationship Id="rId7" Type="http://schemas.openxmlformats.org/officeDocument/2006/relationships/hyperlink" Target="http://www.ensembl.org/Homo_sapiens/geneview?transcript=ENST00000369202" TargetMode="External"/><Relationship Id="rId12" Type="http://schemas.openxmlformats.org/officeDocument/2006/relationships/hyperlink" Target="http://www.ensembl.org/Homo_sapiens/geneview?transcript=ENST00000308062" TargetMode="Externa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hyperlink" Target="http://www.ensembl.org/Homo_sapiens/geneview?gene=ENSG00000203832" TargetMode="External"/><Relationship Id="rId11" Type="http://schemas.openxmlformats.org/officeDocument/2006/relationships/hyperlink" Target="http://www.ensembl.org/Homo_sapiens/geneview?gene=ENSG00000172969" TargetMode="External"/><Relationship Id="rId5" Type="http://schemas.openxmlformats.org/officeDocument/2006/relationships/hyperlink" Target="http://www.sanger.ac.uk/perl/genetics/CGP/cosmic?action=gene&amp;ln=ZNF41" TargetMode="External"/><Relationship Id="rId15" Type="http://schemas.openxmlformats.org/officeDocument/2006/relationships/hyperlink" Target="http://www.ensembl.org/Homo_sapiens/geneview?transcript=ENST00000397526" TargetMode="External"/><Relationship Id="rId10" Type="http://schemas.openxmlformats.org/officeDocument/2006/relationships/hyperlink" Target="http://www.sanger.ac.uk/perl/genetics/CGP/cosmic?action=gene&amp;ln=MTCH2" TargetMode="External"/><Relationship Id="rId4" Type="http://schemas.openxmlformats.org/officeDocument/2006/relationships/hyperlink" Target="http://www.ensembl.org/Homo_sapiens/geneview?transcript=ENST00000313116" TargetMode="External"/><Relationship Id="rId9" Type="http://schemas.openxmlformats.org/officeDocument/2006/relationships/hyperlink" Target="http://www.ensembl.org/Homo_sapiens/geneview?transcript=ENST00000302503" TargetMode="External"/><Relationship Id="rId14" Type="http://schemas.openxmlformats.org/officeDocument/2006/relationships/hyperlink" Target="http://www.ensembl.org/Homo_sapiens/geneview?gene=ENSG00000214094" TargetMode="Externa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ncbi.nlm.nih.gov/entrez/query.fcgi?db=gene&amp;cmd=Retrieve&amp;dopt=full_report&amp;list_uids=3417"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uniprot.org/uniprot/Q9H6Z9#section_comments"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ensembl.org/Homo_sapiens/geneview?gene=ENSG00000138413"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www.sanger.ac.uk/perl/genetics/CGP/cosmic?action=gene&amp;ln=IDH1" TargetMode="External"/><Relationship Id="rId4" Type="http://schemas.openxmlformats.org/officeDocument/2006/relationships/hyperlink" Target="http://www.ensembl.org/Homo_sapiens/geneview?transcript=ENST00000345146"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ew-5.jpg"/>
          <p:cNvPicPr>
            <a:picLocks noChangeAspect="1"/>
          </p:cNvPicPr>
          <p:nvPr/>
        </p:nvPicPr>
        <p:blipFill>
          <a:blip r:embed="rId3"/>
          <a:stretch>
            <a:fillRect/>
          </a:stretch>
        </p:blipFill>
        <p:spPr>
          <a:xfrm>
            <a:off x="3166" y="0"/>
            <a:ext cx="9137668" cy="6858000"/>
          </a:xfrm>
          <a:prstGeom prst="rect">
            <a:avLst/>
          </a:prstGeom>
        </p:spPr>
      </p:pic>
      <p:sp>
        <p:nvSpPr>
          <p:cNvPr id="2" name="Title 1"/>
          <p:cNvSpPr>
            <a:spLocks noGrp="1"/>
          </p:cNvSpPr>
          <p:nvPr>
            <p:ph type="title"/>
          </p:nvPr>
        </p:nvSpPr>
        <p:spPr>
          <a:xfrm>
            <a:off x="3276600" y="304800"/>
            <a:ext cx="5562600" cy="3581400"/>
          </a:xfrm>
        </p:spPr>
        <p:txBody>
          <a:bodyPr>
            <a:noAutofit/>
          </a:bodyPr>
          <a:lstStyle/>
          <a:p>
            <a:r>
              <a:rPr lang="en-US" sz="4000" dirty="0" err="1" smtClean="0">
                <a:solidFill>
                  <a:schemeClr val="bg1"/>
                </a:solidFill>
                <a:latin typeface="Verdana" pitchFamily="34" charset="0"/>
              </a:rPr>
              <a:t>Oligodendroglioma</a:t>
            </a:r>
            <a:r>
              <a:rPr lang="en-US" sz="4000" dirty="0" smtClean="0">
                <a:solidFill>
                  <a:schemeClr val="bg1"/>
                </a:solidFill>
                <a:latin typeface="Verdana" pitchFamily="34" charset="0"/>
              </a:rPr>
              <a:t>:</a:t>
            </a:r>
            <a:br>
              <a:rPr lang="en-US" sz="4000" dirty="0" smtClean="0">
                <a:solidFill>
                  <a:schemeClr val="bg1"/>
                </a:solidFill>
                <a:latin typeface="Verdana" pitchFamily="34" charset="0"/>
              </a:rPr>
            </a:br>
            <a:r>
              <a:rPr lang="en-US" sz="4000" dirty="0" smtClean="0">
                <a:solidFill>
                  <a:schemeClr val="bg1"/>
                </a:solidFill>
                <a:latin typeface="Verdana" pitchFamily="34" charset="0"/>
              </a:rPr>
              <a:t> </a:t>
            </a:r>
            <a:br>
              <a:rPr lang="en-US" sz="4000" dirty="0" smtClean="0">
                <a:solidFill>
                  <a:schemeClr val="bg1"/>
                </a:solidFill>
                <a:latin typeface="Verdana" pitchFamily="34" charset="0"/>
              </a:rPr>
            </a:br>
            <a:r>
              <a:rPr lang="en-US" sz="4000" dirty="0" smtClean="0">
                <a:solidFill>
                  <a:schemeClr val="bg1"/>
                </a:solidFill>
                <a:latin typeface="Verdana" pitchFamily="34" charset="0"/>
              </a:rPr>
              <a:t>Whole </a:t>
            </a:r>
            <a:r>
              <a:rPr lang="en-US" sz="4000" dirty="0" smtClean="0">
                <a:solidFill>
                  <a:schemeClr val="bg1"/>
                </a:solidFill>
                <a:latin typeface="Verdana" pitchFamily="34" charset="0"/>
              </a:rPr>
              <a:t>genome </a:t>
            </a:r>
            <a:r>
              <a:rPr lang="en-US" sz="4000" dirty="0" smtClean="0">
                <a:solidFill>
                  <a:schemeClr val="bg1"/>
                </a:solidFill>
                <a:latin typeface="Verdana" pitchFamily="34" charset="0"/>
              </a:rPr>
              <a:t>and </a:t>
            </a:r>
            <a:br>
              <a:rPr lang="en-US" sz="4000" dirty="0" smtClean="0">
                <a:solidFill>
                  <a:schemeClr val="bg1"/>
                </a:solidFill>
                <a:latin typeface="Verdana" pitchFamily="34" charset="0"/>
              </a:rPr>
            </a:br>
            <a:r>
              <a:rPr lang="en-US" sz="4000" dirty="0" smtClean="0">
                <a:solidFill>
                  <a:schemeClr val="bg1"/>
                </a:solidFill>
                <a:latin typeface="Verdana" pitchFamily="34" charset="0"/>
              </a:rPr>
              <a:t>Transcriptome analysis</a:t>
            </a:r>
            <a:endParaRPr lang="en-US" sz="4000" dirty="0">
              <a:solidFill>
                <a:schemeClr val="bg1"/>
              </a:solidFill>
              <a:latin typeface="Verdana" pitchFamily="34" charset="0"/>
            </a:endParaRPr>
          </a:p>
        </p:txBody>
      </p:sp>
      <p:sp>
        <p:nvSpPr>
          <p:cNvPr id="7" name="Title 1"/>
          <p:cNvSpPr txBox="1">
            <a:spLocks/>
          </p:cNvSpPr>
          <p:nvPr/>
        </p:nvSpPr>
        <p:spPr>
          <a:xfrm>
            <a:off x="6553200" y="5867400"/>
            <a:ext cx="2438400" cy="8382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bg1"/>
                </a:solidFill>
                <a:effectLst/>
                <a:uLnTx/>
                <a:uFillTx/>
                <a:latin typeface="Verdana" pitchFamily="34" charset="0"/>
                <a:ea typeface="+mj-ea"/>
                <a:cs typeface="+mj-cs"/>
              </a:rPr>
              <a:t>Yaron Butterfield   </a:t>
            </a:r>
            <a:br>
              <a:rPr kumimoji="0" lang="en-US" sz="2000" b="0" i="0" u="none" strike="noStrike" kern="1200" cap="none" spc="0" normalizeH="0" baseline="0" noProof="0" dirty="0" smtClean="0">
                <a:ln>
                  <a:noFill/>
                </a:ln>
                <a:solidFill>
                  <a:schemeClr val="bg1"/>
                </a:solidFill>
                <a:effectLst/>
                <a:uLnTx/>
                <a:uFillTx/>
                <a:latin typeface="Verdana" pitchFamily="34" charset="0"/>
                <a:ea typeface="+mj-ea"/>
                <a:cs typeface="+mj-cs"/>
              </a:rPr>
            </a:br>
            <a:r>
              <a:rPr kumimoji="0" lang="en-US" sz="2000" b="0" i="0" u="none" strike="noStrike" kern="1200" cap="none" spc="0" normalizeH="0" baseline="0" noProof="0" dirty="0" smtClean="0">
                <a:ln>
                  <a:noFill/>
                </a:ln>
                <a:solidFill>
                  <a:schemeClr val="bg1"/>
                </a:solidFill>
                <a:effectLst/>
                <a:uLnTx/>
                <a:uFillTx/>
                <a:latin typeface="Verdana" pitchFamily="34" charset="0"/>
                <a:ea typeface="+mj-ea"/>
                <a:cs typeface="+mj-cs"/>
              </a:rPr>
              <a:t>Oct 26, 2010</a:t>
            </a:r>
            <a:endParaRPr kumimoji="0" lang="en-US" sz="2000" b="0" i="0" u="none" strike="noStrike" kern="1200" cap="none" spc="0" normalizeH="0" baseline="0" noProof="0" dirty="0">
              <a:ln>
                <a:noFill/>
              </a:ln>
              <a:solidFill>
                <a:schemeClr val="bg1"/>
              </a:solidFill>
              <a:effectLst/>
              <a:uLnTx/>
              <a:uFillTx/>
              <a:latin typeface="Verdana" pitchFamily="34" charset="0"/>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CNV </a:t>
            </a:r>
            <a:r>
              <a:rPr lang="en-US" dirty="0" err="1" smtClean="0"/>
              <a:t>chr</a:t>
            </a:r>
            <a:r>
              <a:rPr lang="en-US" dirty="0" smtClean="0"/>
              <a:t> 1</a:t>
            </a:r>
            <a:endParaRPr lang="en-US" dirty="0"/>
          </a:p>
        </p:txBody>
      </p:sp>
      <p:pic>
        <p:nvPicPr>
          <p:cNvPr id="4" name="Content Placeholder 3" descr="Chr1.png"/>
          <p:cNvPicPr>
            <a:picLocks noGrp="1" noChangeAspect="1"/>
          </p:cNvPicPr>
          <p:nvPr>
            <p:ph idx="1"/>
          </p:nvPr>
        </p:nvPicPr>
        <p:blipFill>
          <a:blip r:embed="rId3"/>
          <a:stretch>
            <a:fillRect/>
          </a:stretch>
        </p:blipFill>
        <p:spPr>
          <a:xfrm>
            <a:off x="457200" y="1146969"/>
            <a:ext cx="7005108" cy="5253831"/>
          </a:xfrm>
        </p:spPr>
      </p:pic>
      <p:sp>
        <p:nvSpPr>
          <p:cNvPr id="7" name="Rectangle 6"/>
          <p:cNvSpPr/>
          <p:nvPr/>
        </p:nvSpPr>
        <p:spPr>
          <a:xfrm>
            <a:off x="7727660" y="4814833"/>
            <a:ext cx="152400" cy="1524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727660" y="5043433"/>
            <a:ext cx="152400" cy="152400"/>
          </a:xfrm>
          <a:prstGeom prst="rect">
            <a:avLst/>
          </a:prstGeom>
          <a:solidFill>
            <a:srgbClr val="0739C5"/>
          </a:solidFill>
          <a:ln>
            <a:solidFill>
              <a:srgbClr val="0739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27660" y="5272033"/>
            <a:ext cx="152400" cy="152400"/>
          </a:xfrm>
          <a:prstGeom prst="rect">
            <a:avLst/>
          </a:prstGeom>
          <a:solidFill>
            <a:srgbClr val="1CB423"/>
          </a:solidFill>
          <a:ln>
            <a:solidFill>
              <a:srgbClr val="1CB4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858292" y="4763125"/>
            <a:ext cx="599908" cy="723275"/>
          </a:xfrm>
          <a:prstGeom prst="rect">
            <a:avLst/>
          </a:prstGeom>
          <a:noFill/>
        </p:spPr>
        <p:txBody>
          <a:bodyPr wrap="none" rtlCol="0">
            <a:spAutoFit/>
          </a:bodyPr>
          <a:lstStyle/>
          <a:p>
            <a:pPr>
              <a:spcAft>
                <a:spcPts val="300"/>
              </a:spcAft>
            </a:pPr>
            <a:r>
              <a:rPr lang="en-US" sz="1200" dirty="0" smtClean="0"/>
              <a:t>Gain</a:t>
            </a:r>
          </a:p>
          <a:p>
            <a:pPr>
              <a:spcAft>
                <a:spcPts val="300"/>
              </a:spcAft>
            </a:pPr>
            <a:r>
              <a:rPr lang="en-US" sz="1200" dirty="0" smtClean="0"/>
              <a:t>Neural</a:t>
            </a:r>
          </a:p>
          <a:p>
            <a:pPr>
              <a:spcAft>
                <a:spcPts val="300"/>
              </a:spcAft>
            </a:pPr>
            <a:r>
              <a:rPr lang="en-US" sz="1200" dirty="0" smtClean="0"/>
              <a:t>Loss</a:t>
            </a:r>
            <a:endParaRPr lang="en-US" sz="1200" dirty="0"/>
          </a:p>
        </p:txBody>
      </p:sp>
      <p:sp>
        <p:nvSpPr>
          <p:cNvPr id="11" name="TextBox 10"/>
          <p:cNvSpPr txBox="1"/>
          <p:nvPr/>
        </p:nvSpPr>
        <p:spPr>
          <a:xfrm>
            <a:off x="990600" y="1676400"/>
            <a:ext cx="859531" cy="369332"/>
          </a:xfrm>
          <a:prstGeom prst="rect">
            <a:avLst/>
          </a:prstGeom>
          <a:noFill/>
        </p:spPr>
        <p:txBody>
          <a:bodyPr wrap="none" rtlCol="0">
            <a:spAutoFit/>
          </a:bodyPr>
          <a:lstStyle/>
          <a:p>
            <a:r>
              <a:rPr lang="en-US" dirty="0" smtClean="0"/>
              <a:t>Line 54</a:t>
            </a:r>
            <a:endParaRPr lang="en-US" dirty="0"/>
          </a:p>
        </p:txBody>
      </p:sp>
      <p:sp>
        <p:nvSpPr>
          <p:cNvPr id="12" name="TextBox 11"/>
          <p:cNvSpPr txBox="1"/>
          <p:nvPr/>
        </p:nvSpPr>
        <p:spPr>
          <a:xfrm>
            <a:off x="990600" y="3897868"/>
            <a:ext cx="859531" cy="369332"/>
          </a:xfrm>
          <a:prstGeom prst="rect">
            <a:avLst/>
          </a:prstGeom>
          <a:noFill/>
        </p:spPr>
        <p:txBody>
          <a:bodyPr wrap="none" rtlCol="0">
            <a:spAutoFit/>
          </a:bodyPr>
          <a:lstStyle/>
          <a:p>
            <a:r>
              <a:rPr lang="en-US" dirty="0" smtClean="0"/>
              <a:t>Line 88</a:t>
            </a:r>
            <a:endParaRPr lang="en-US" dirty="0"/>
          </a:p>
        </p:txBody>
      </p:sp>
      <p:sp>
        <p:nvSpPr>
          <p:cNvPr id="13" name="TextBox 12"/>
          <p:cNvSpPr txBox="1"/>
          <p:nvPr/>
        </p:nvSpPr>
        <p:spPr>
          <a:xfrm>
            <a:off x="8486256" y="6553200"/>
            <a:ext cx="657744" cy="276999"/>
          </a:xfrm>
          <a:prstGeom prst="rect">
            <a:avLst/>
          </a:prstGeom>
          <a:noFill/>
        </p:spPr>
        <p:txBody>
          <a:bodyPr wrap="none" rtlCol="0">
            <a:spAutoFit/>
          </a:bodyPr>
          <a:lstStyle/>
          <a:p>
            <a:r>
              <a:rPr lang="en-US" sz="1200" dirty="0" smtClean="0"/>
              <a:t>Corbett</a:t>
            </a:r>
            <a:endParaRPr lang="en-US" sz="1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7921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CNV </a:t>
            </a:r>
            <a:r>
              <a:rPr kumimoji="0" lang="en-US" sz="4400" b="0" i="0" u="none" strike="noStrike" kern="1200" cap="none" spc="0" normalizeH="0" baseline="0" noProof="0" dirty="0" err="1" smtClean="0">
                <a:ln>
                  <a:noFill/>
                </a:ln>
                <a:solidFill>
                  <a:schemeClr val="tx1"/>
                </a:solidFill>
                <a:effectLst/>
                <a:uLnTx/>
                <a:uFillTx/>
                <a:latin typeface="+mj-lt"/>
                <a:ea typeface="+mj-ea"/>
                <a:cs typeface="+mj-cs"/>
              </a:rPr>
              <a:t>chr</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19</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Picture 5" descr="Chr19.png"/>
          <p:cNvPicPr>
            <a:picLocks noChangeAspect="1"/>
          </p:cNvPicPr>
          <p:nvPr/>
        </p:nvPicPr>
        <p:blipFill>
          <a:blip r:embed="rId2"/>
          <a:stretch>
            <a:fillRect/>
          </a:stretch>
        </p:blipFill>
        <p:spPr>
          <a:xfrm>
            <a:off x="457200" y="1143000"/>
            <a:ext cx="6987540" cy="5240655"/>
          </a:xfrm>
          <a:prstGeom prst="rect">
            <a:avLst/>
          </a:prstGeom>
        </p:spPr>
      </p:pic>
      <p:sp>
        <p:nvSpPr>
          <p:cNvPr id="7" name="Rectangle 6"/>
          <p:cNvSpPr/>
          <p:nvPr/>
        </p:nvSpPr>
        <p:spPr>
          <a:xfrm>
            <a:off x="7727660" y="4814833"/>
            <a:ext cx="152400" cy="1524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727660" y="5043433"/>
            <a:ext cx="152400" cy="152400"/>
          </a:xfrm>
          <a:prstGeom prst="rect">
            <a:avLst/>
          </a:prstGeom>
          <a:solidFill>
            <a:srgbClr val="0739C5"/>
          </a:solidFill>
          <a:ln>
            <a:solidFill>
              <a:srgbClr val="0739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27660" y="5272033"/>
            <a:ext cx="152400" cy="152400"/>
          </a:xfrm>
          <a:prstGeom prst="rect">
            <a:avLst/>
          </a:prstGeom>
          <a:solidFill>
            <a:srgbClr val="1CB423"/>
          </a:solidFill>
          <a:ln>
            <a:solidFill>
              <a:srgbClr val="1CB4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858292" y="4763125"/>
            <a:ext cx="599908" cy="723275"/>
          </a:xfrm>
          <a:prstGeom prst="rect">
            <a:avLst/>
          </a:prstGeom>
          <a:noFill/>
        </p:spPr>
        <p:txBody>
          <a:bodyPr wrap="none" rtlCol="0">
            <a:spAutoFit/>
          </a:bodyPr>
          <a:lstStyle/>
          <a:p>
            <a:pPr>
              <a:spcAft>
                <a:spcPts val="300"/>
              </a:spcAft>
            </a:pPr>
            <a:r>
              <a:rPr lang="en-US" sz="1200" dirty="0" smtClean="0"/>
              <a:t>Gain</a:t>
            </a:r>
          </a:p>
          <a:p>
            <a:pPr>
              <a:spcAft>
                <a:spcPts val="300"/>
              </a:spcAft>
            </a:pPr>
            <a:r>
              <a:rPr lang="en-US" sz="1200" dirty="0" smtClean="0"/>
              <a:t>Neural</a:t>
            </a:r>
          </a:p>
          <a:p>
            <a:pPr>
              <a:spcAft>
                <a:spcPts val="300"/>
              </a:spcAft>
            </a:pPr>
            <a:r>
              <a:rPr lang="en-US" sz="1200" dirty="0" smtClean="0"/>
              <a:t>Loss</a:t>
            </a:r>
            <a:endParaRPr lang="en-US" sz="1200" dirty="0"/>
          </a:p>
        </p:txBody>
      </p:sp>
      <p:sp>
        <p:nvSpPr>
          <p:cNvPr id="11" name="TextBox 10"/>
          <p:cNvSpPr txBox="1"/>
          <p:nvPr/>
        </p:nvSpPr>
        <p:spPr>
          <a:xfrm>
            <a:off x="6103304" y="1676400"/>
            <a:ext cx="859531" cy="369332"/>
          </a:xfrm>
          <a:prstGeom prst="rect">
            <a:avLst/>
          </a:prstGeom>
          <a:noFill/>
        </p:spPr>
        <p:txBody>
          <a:bodyPr wrap="none" rtlCol="0">
            <a:spAutoFit/>
          </a:bodyPr>
          <a:lstStyle/>
          <a:p>
            <a:r>
              <a:rPr lang="en-US" dirty="0" smtClean="0"/>
              <a:t>Line 54</a:t>
            </a:r>
            <a:endParaRPr lang="en-US" dirty="0"/>
          </a:p>
        </p:txBody>
      </p:sp>
      <p:sp>
        <p:nvSpPr>
          <p:cNvPr id="12" name="TextBox 11"/>
          <p:cNvSpPr txBox="1"/>
          <p:nvPr/>
        </p:nvSpPr>
        <p:spPr>
          <a:xfrm>
            <a:off x="6103304" y="3897868"/>
            <a:ext cx="859531" cy="369332"/>
          </a:xfrm>
          <a:prstGeom prst="rect">
            <a:avLst/>
          </a:prstGeom>
          <a:noFill/>
        </p:spPr>
        <p:txBody>
          <a:bodyPr wrap="none" rtlCol="0">
            <a:spAutoFit/>
          </a:bodyPr>
          <a:lstStyle/>
          <a:p>
            <a:r>
              <a:rPr lang="en-US" dirty="0" smtClean="0"/>
              <a:t>Line 88</a:t>
            </a:r>
            <a:endParaRPr lang="en-US" dirty="0"/>
          </a:p>
        </p:txBody>
      </p:sp>
      <p:sp>
        <p:nvSpPr>
          <p:cNvPr id="13" name="TextBox 12"/>
          <p:cNvSpPr txBox="1"/>
          <p:nvPr/>
        </p:nvSpPr>
        <p:spPr>
          <a:xfrm>
            <a:off x="8486256" y="6553200"/>
            <a:ext cx="657744" cy="276999"/>
          </a:xfrm>
          <a:prstGeom prst="rect">
            <a:avLst/>
          </a:prstGeom>
          <a:noFill/>
        </p:spPr>
        <p:txBody>
          <a:bodyPr wrap="none" rtlCol="0">
            <a:spAutoFit/>
          </a:bodyPr>
          <a:lstStyle/>
          <a:p>
            <a:r>
              <a:rPr lang="en-US" sz="1200" dirty="0" smtClean="0"/>
              <a:t>Corbett</a:t>
            </a:r>
            <a:endParaRPr lang="en-US" sz="1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LOH</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dirty="0" smtClean="0"/>
              <a:t>LOH information</a:t>
            </a:r>
            <a:br>
              <a:rPr lang="en-US" dirty="0" smtClean="0"/>
            </a:br>
            <a:r>
              <a:rPr lang="en-US" dirty="0" smtClean="0"/>
              <a:t>was generated for each sample from the lists of genomic</a:t>
            </a:r>
            <a:br>
              <a:rPr lang="en-US" dirty="0" smtClean="0"/>
            </a:br>
            <a:r>
              <a:rPr lang="en-US" dirty="0" smtClean="0"/>
              <a:t>SNPs that were identified through the </a:t>
            </a:r>
            <a:r>
              <a:rPr lang="en-US" dirty="0" err="1" smtClean="0"/>
              <a:t>dibayes</a:t>
            </a:r>
            <a:r>
              <a:rPr lang="en-US" dirty="0" smtClean="0"/>
              <a:t> Solid pipeline.</a:t>
            </a:r>
            <a:br>
              <a:rPr lang="en-US" dirty="0" smtClean="0"/>
            </a:br>
            <a:r>
              <a:rPr lang="en-US" dirty="0" smtClean="0"/>
              <a:t>This analysis allows for classification of each SNP as</a:t>
            </a:r>
            <a:br>
              <a:rPr lang="en-US" dirty="0" smtClean="0"/>
            </a:br>
            <a:r>
              <a:rPr lang="en-US" dirty="0" smtClean="0"/>
              <a:t>either heterozygous or homozygous based on the</a:t>
            </a:r>
            <a:br>
              <a:rPr lang="en-US" dirty="0" smtClean="0"/>
            </a:br>
            <a:r>
              <a:rPr lang="en-US" dirty="0" smtClean="0"/>
              <a:t>reported SNP probabilities. For each sample, genomic</a:t>
            </a:r>
            <a:br>
              <a:rPr lang="en-US" dirty="0" smtClean="0"/>
            </a:br>
            <a:r>
              <a:rPr lang="en-US" dirty="0" smtClean="0"/>
              <a:t>bins of consistent SNP coverage are used by an HMM</a:t>
            </a:r>
            <a:br>
              <a:rPr lang="en-US" dirty="0" smtClean="0"/>
            </a:br>
            <a:r>
              <a:rPr lang="en-US" dirty="0" smtClean="0"/>
              <a:t>to identify genomic regions of consistent rates of </a:t>
            </a:r>
            <a:r>
              <a:rPr lang="en-US" dirty="0" err="1" smtClean="0"/>
              <a:t>heterozygosity</a:t>
            </a:r>
            <a:r>
              <a:rPr lang="en-US" dirty="0" smtClean="0"/>
              <a:t>.</a:t>
            </a:r>
            <a:br>
              <a:rPr lang="en-US" dirty="0" smtClean="0"/>
            </a:br>
            <a:r>
              <a:rPr lang="en-US" dirty="0" smtClean="0"/>
              <a:t>The HMM partitioned each tumor genome</a:t>
            </a:r>
            <a:br>
              <a:rPr lang="en-US" dirty="0" smtClean="0"/>
            </a:br>
            <a:r>
              <a:rPr lang="en-US" dirty="0" smtClean="0"/>
              <a:t>into three states: normal </a:t>
            </a:r>
            <a:r>
              <a:rPr lang="en-US" dirty="0" err="1" smtClean="0"/>
              <a:t>heterozygosity</a:t>
            </a:r>
            <a:r>
              <a:rPr lang="en-US" dirty="0" smtClean="0"/>
              <a:t>, increased</a:t>
            </a:r>
            <a:br>
              <a:rPr lang="en-US" dirty="0" smtClean="0"/>
            </a:br>
            <a:r>
              <a:rPr lang="en-US" dirty="0" err="1" smtClean="0"/>
              <a:t>homozygosity</a:t>
            </a:r>
            <a:r>
              <a:rPr lang="en-US" dirty="0" smtClean="0"/>
              <a:t> (low), and total </a:t>
            </a:r>
            <a:r>
              <a:rPr lang="en-US" dirty="0" err="1" smtClean="0"/>
              <a:t>homozygosity</a:t>
            </a:r>
            <a:r>
              <a:rPr lang="en-US" dirty="0" smtClean="0"/>
              <a:t> (high). We</a:t>
            </a:r>
            <a:br>
              <a:rPr lang="en-US" dirty="0" smtClean="0"/>
            </a:br>
            <a:r>
              <a:rPr lang="en-US" dirty="0" smtClean="0"/>
              <a:t>infer that a region of low </a:t>
            </a:r>
            <a:r>
              <a:rPr lang="en-US" dirty="0" err="1" smtClean="0"/>
              <a:t>homozygosity</a:t>
            </a:r>
            <a:r>
              <a:rPr lang="en-US" dirty="0" smtClean="0"/>
              <a:t> represents a</a:t>
            </a:r>
            <a:br>
              <a:rPr lang="en-US" dirty="0" smtClean="0"/>
            </a:br>
            <a:r>
              <a:rPr lang="en-US" dirty="0" smtClean="0"/>
              <a:t>state where only a portion of the cellular population</a:t>
            </a:r>
            <a:br>
              <a:rPr lang="en-US" dirty="0" smtClean="0"/>
            </a:br>
            <a:r>
              <a:rPr lang="en-US" dirty="0" smtClean="0"/>
              <a:t>had lost a copy of a chromosomal region.</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43000" y="316468"/>
            <a:ext cx="3700757" cy="369332"/>
          </a:xfrm>
          <a:prstGeom prst="rect">
            <a:avLst/>
          </a:prstGeom>
          <a:noFill/>
        </p:spPr>
        <p:txBody>
          <a:bodyPr wrap="none" rtlCol="0">
            <a:spAutoFit/>
          </a:bodyPr>
          <a:lstStyle/>
          <a:p>
            <a:r>
              <a:rPr lang="en-US" dirty="0" smtClean="0"/>
              <a:t>LOH in 1p based on mutation analysis</a:t>
            </a:r>
            <a:endParaRPr lang="en-US" dirty="0"/>
          </a:p>
        </p:txBody>
      </p:sp>
      <p:pic>
        <p:nvPicPr>
          <p:cNvPr id="6" name="Picture 4"/>
          <p:cNvPicPr>
            <a:picLocks noChangeAspect="1" noChangeArrowheads="1"/>
          </p:cNvPicPr>
          <p:nvPr/>
        </p:nvPicPr>
        <p:blipFill>
          <a:blip r:embed="rId3"/>
          <a:srcRect/>
          <a:stretch>
            <a:fillRect/>
          </a:stretch>
        </p:blipFill>
        <p:spPr bwMode="auto">
          <a:xfrm>
            <a:off x="457200" y="827302"/>
            <a:ext cx="7391400" cy="5706848"/>
          </a:xfrm>
          <a:prstGeom prst="rect">
            <a:avLst/>
          </a:prstGeom>
          <a:noFill/>
          <a:ln w="9525">
            <a:noFill/>
            <a:miter lim="800000"/>
            <a:headEnd/>
            <a:tailEnd/>
          </a:ln>
          <a:effectLst/>
        </p:spPr>
      </p:pic>
      <p:sp>
        <p:nvSpPr>
          <p:cNvPr id="11" name="Rectangle 10"/>
          <p:cNvSpPr/>
          <p:nvPr/>
        </p:nvSpPr>
        <p:spPr>
          <a:xfrm>
            <a:off x="8032460" y="5424433"/>
            <a:ext cx="152400" cy="152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032460" y="5653033"/>
            <a:ext cx="152400" cy="152400"/>
          </a:xfrm>
          <a:prstGeom prst="rect">
            <a:avLst/>
          </a:prstGeom>
          <a:solidFill>
            <a:srgbClr val="0739C5"/>
          </a:solidFill>
          <a:ln>
            <a:solidFill>
              <a:srgbClr val="0739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8163092" y="5372725"/>
            <a:ext cx="651204" cy="500137"/>
          </a:xfrm>
          <a:prstGeom prst="rect">
            <a:avLst/>
          </a:prstGeom>
          <a:noFill/>
        </p:spPr>
        <p:txBody>
          <a:bodyPr wrap="none" rtlCol="0">
            <a:spAutoFit/>
          </a:bodyPr>
          <a:lstStyle/>
          <a:p>
            <a:pPr>
              <a:spcAft>
                <a:spcPts val="300"/>
              </a:spcAft>
            </a:pPr>
            <a:r>
              <a:rPr lang="en-US" sz="1200" dirty="0" smtClean="0"/>
              <a:t>Loss</a:t>
            </a:r>
          </a:p>
          <a:p>
            <a:pPr>
              <a:spcAft>
                <a:spcPts val="300"/>
              </a:spcAft>
            </a:pPr>
            <a:r>
              <a:rPr lang="en-US" sz="1200" dirty="0" smtClean="0"/>
              <a:t>Neutral</a:t>
            </a:r>
          </a:p>
        </p:txBody>
      </p:sp>
      <p:sp>
        <p:nvSpPr>
          <p:cNvPr id="15" name="TextBox 14"/>
          <p:cNvSpPr txBox="1"/>
          <p:nvPr/>
        </p:nvSpPr>
        <p:spPr>
          <a:xfrm>
            <a:off x="562336" y="4419600"/>
            <a:ext cx="1571264" cy="246221"/>
          </a:xfrm>
          <a:prstGeom prst="rect">
            <a:avLst/>
          </a:prstGeom>
          <a:noFill/>
        </p:spPr>
        <p:txBody>
          <a:bodyPr wrap="none" rtlCol="0">
            <a:spAutoFit/>
          </a:bodyPr>
          <a:lstStyle/>
          <a:p>
            <a:r>
              <a:rPr lang="en-US" sz="1000" dirty="0" smtClean="0"/>
              <a:t>Line 88 NORMAL (HS2424)</a:t>
            </a:r>
            <a:endParaRPr lang="en-US" sz="1000" dirty="0"/>
          </a:p>
        </p:txBody>
      </p:sp>
      <p:sp>
        <p:nvSpPr>
          <p:cNvPr id="16" name="TextBox 15"/>
          <p:cNvSpPr txBox="1"/>
          <p:nvPr/>
        </p:nvSpPr>
        <p:spPr>
          <a:xfrm>
            <a:off x="533400" y="5773579"/>
            <a:ext cx="1585690" cy="246221"/>
          </a:xfrm>
          <a:prstGeom prst="rect">
            <a:avLst/>
          </a:prstGeom>
          <a:noFill/>
        </p:spPr>
        <p:txBody>
          <a:bodyPr wrap="none" rtlCol="0">
            <a:spAutoFit/>
          </a:bodyPr>
          <a:lstStyle/>
          <a:p>
            <a:r>
              <a:rPr lang="en-US" sz="1000" dirty="0" smtClean="0"/>
              <a:t>Line 88 TUMOUR (HS2423)</a:t>
            </a:r>
            <a:endParaRPr lang="en-US" sz="1000" dirty="0"/>
          </a:p>
        </p:txBody>
      </p:sp>
      <p:sp>
        <p:nvSpPr>
          <p:cNvPr id="17" name="TextBox 16"/>
          <p:cNvSpPr txBox="1"/>
          <p:nvPr/>
        </p:nvSpPr>
        <p:spPr>
          <a:xfrm>
            <a:off x="533400" y="1811179"/>
            <a:ext cx="1571264" cy="246221"/>
          </a:xfrm>
          <a:prstGeom prst="rect">
            <a:avLst/>
          </a:prstGeom>
          <a:noFill/>
        </p:spPr>
        <p:txBody>
          <a:bodyPr wrap="none" rtlCol="0">
            <a:spAutoFit/>
          </a:bodyPr>
          <a:lstStyle/>
          <a:p>
            <a:r>
              <a:rPr lang="en-US" sz="1000" dirty="0" smtClean="0"/>
              <a:t>Line 54 NORMAL (HS2426)</a:t>
            </a:r>
            <a:endParaRPr lang="en-US" sz="1000" dirty="0"/>
          </a:p>
        </p:txBody>
      </p:sp>
      <p:sp>
        <p:nvSpPr>
          <p:cNvPr id="18" name="TextBox 17"/>
          <p:cNvSpPr txBox="1"/>
          <p:nvPr/>
        </p:nvSpPr>
        <p:spPr>
          <a:xfrm>
            <a:off x="547910" y="3106579"/>
            <a:ext cx="1585690" cy="246221"/>
          </a:xfrm>
          <a:prstGeom prst="rect">
            <a:avLst/>
          </a:prstGeom>
          <a:noFill/>
        </p:spPr>
        <p:txBody>
          <a:bodyPr wrap="none" rtlCol="0">
            <a:spAutoFit/>
          </a:bodyPr>
          <a:lstStyle/>
          <a:p>
            <a:r>
              <a:rPr lang="en-US" sz="1000" dirty="0" smtClean="0"/>
              <a:t>Line 54 TUMOUR (HS2425)</a:t>
            </a:r>
            <a:endParaRPr lang="en-US" sz="1000" dirty="0"/>
          </a:p>
        </p:txBody>
      </p:sp>
      <p:sp>
        <p:nvSpPr>
          <p:cNvPr id="13" name="TextBox 12"/>
          <p:cNvSpPr txBox="1"/>
          <p:nvPr/>
        </p:nvSpPr>
        <p:spPr>
          <a:xfrm>
            <a:off x="8486256" y="6553200"/>
            <a:ext cx="657744" cy="276999"/>
          </a:xfrm>
          <a:prstGeom prst="rect">
            <a:avLst/>
          </a:prstGeom>
          <a:noFill/>
        </p:spPr>
        <p:txBody>
          <a:bodyPr wrap="none" rtlCol="0">
            <a:spAutoFit/>
          </a:bodyPr>
          <a:lstStyle/>
          <a:p>
            <a:r>
              <a:rPr lang="en-US" sz="1200" dirty="0" smtClean="0"/>
              <a:t>Corbett</a:t>
            </a:r>
            <a:endParaRPr lang="en-US" sz="1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143000" y="316468"/>
            <a:ext cx="3817776" cy="369332"/>
          </a:xfrm>
          <a:prstGeom prst="rect">
            <a:avLst/>
          </a:prstGeom>
          <a:noFill/>
        </p:spPr>
        <p:txBody>
          <a:bodyPr wrap="none" rtlCol="0">
            <a:spAutoFit/>
          </a:bodyPr>
          <a:lstStyle/>
          <a:p>
            <a:r>
              <a:rPr lang="en-US" dirty="0" smtClean="0"/>
              <a:t>LOH in 19q based on mutation analysis</a:t>
            </a:r>
            <a:endParaRPr lang="en-US" dirty="0"/>
          </a:p>
        </p:txBody>
      </p:sp>
      <p:pic>
        <p:nvPicPr>
          <p:cNvPr id="1029" name="Picture 5"/>
          <p:cNvPicPr>
            <a:picLocks noChangeAspect="1" noChangeArrowheads="1"/>
          </p:cNvPicPr>
          <p:nvPr/>
        </p:nvPicPr>
        <p:blipFill>
          <a:blip r:embed="rId2"/>
          <a:srcRect/>
          <a:stretch>
            <a:fillRect/>
          </a:stretch>
        </p:blipFill>
        <p:spPr bwMode="auto">
          <a:xfrm>
            <a:off x="381000" y="832104"/>
            <a:ext cx="7391400" cy="5706849"/>
          </a:xfrm>
          <a:prstGeom prst="rect">
            <a:avLst/>
          </a:prstGeom>
          <a:noFill/>
          <a:ln w="9525">
            <a:noFill/>
            <a:miter lim="800000"/>
            <a:headEnd/>
            <a:tailEnd/>
          </a:ln>
          <a:effectLst/>
        </p:spPr>
      </p:pic>
      <p:sp>
        <p:nvSpPr>
          <p:cNvPr id="8" name="Rectangle 7"/>
          <p:cNvSpPr/>
          <p:nvPr/>
        </p:nvSpPr>
        <p:spPr>
          <a:xfrm>
            <a:off x="8032460" y="5424433"/>
            <a:ext cx="152400" cy="152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032460" y="5653033"/>
            <a:ext cx="152400" cy="152400"/>
          </a:xfrm>
          <a:prstGeom prst="rect">
            <a:avLst/>
          </a:prstGeom>
          <a:solidFill>
            <a:srgbClr val="0739C5"/>
          </a:solidFill>
          <a:ln>
            <a:solidFill>
              <a:srgbClr val="0739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163092" y="5372725"/>
            <a:ext cx="651204" cy="500137"/>
          </a:xfrm>
          <a:prstGeom prst="rect">
            <a:avLst/>
          </a:prstGeom>
          <a:noFill/>
        </p:spPr>
        <p:txBody>
          <a:bodyPr wrap="none" rtlCol="0">
            <a:spAutoFit/>
          </a:bodyPr>
          <a:lstStyle/>
          <a:p>
            <a:pPr>
              <a:spcAft>
                <a:spcPts val="300"/>
              </a:spcAft>
            </a:pPr>
            <a:r>
              <a:rPr lang="en-US" sz="1200" dirty="0" smtClean="0"/>
              <a:t>Loss</a:t>
            </a:r>
          </a:p>
          <a:p>
            <a:pPr>
              <a:spcAft>
                <a:spcPts val="300"/>
              </a:spcAft>
            </a:pPr>
            <a:r>
              <a:rPr lang="en-US" sz="1200" dirty="0" smtClean="0"/>
              <a:t>Neutral</a:t>
            </a:r>
          </a:p>
        </p:txBody>
      </p:sp>
      <p:sp>
        <p:nvSpPr>
          <p:cNvPr id="12" name="TextBox 11"/>
          <p:cNvSpPr txBox="1"/>
          <p:nvPr/>
        </p:nvSpPr>
        <p:spPr>
          <a:xfrm>
            <a:off x="562336" y="4419600"/>
            <a:ext cx="1571264" cy="246221"/>
          </a:xfrm>
          <a:prstGeom prst="rect">
            <a:avLst/>
          </a:prstGeom>
          <a:noFill/>
        </p:spPr>
        <p:txBody>
          <a:bodyPr wrap="none" rtlCol="0">
            <a:spAutoFit/>
          </a:bodyPr>
          <a:lstStyle/>
          <a:p>
            <a:r>
              <a:rPr lang="en-US" sz="1000" dirty="0" smtClean="0"/>
              <a:t>Line 88 NORMAL (HS2424)</a:t>
            </a:r>
            <a:endParaRPr lang="en-US" sz="1000" dirty="0"/>
          </a:p>
        </p:txBody>
      </p:sp>
      <p:sp>
        <p:nvSpPr>
          <p:cNvPr id="13" name="TextBox 12"/>
          <p:cNvSpPr txBox="1"/>
          <p:nvPr/>
        </p:nvSpPr>
        <p:spPr>
          <a:xfrm>
            <a:off x="533400" y="5773579"/>
            <a:ext cx="1585690" cy="246221"/>
          </a:xfrm>
          <a:prstGeom prst="rect">
            <a:avLst/>
          </a:prstGeom>
          <a:noFill/>
        </p:spPr>
        <p:txBody>
          <a:bodyPr wrap="none" rtlCol="0">
            <a:spAutoFit/>
          </a:bodyPr>
          <a:lstStyle/>
          <a:p>
            <a:r>
              <a:rPr lang="en-US" sz="1000" dirty="0" smtClean="0"/>
              <a:t>Line 88 TUMOUR (HS2423)</a:t>
            </a:r>
            <a:endParaRPr lang="en-US" sz="1000" dirty="0"/>
          </a:p>
        </p:txBody>
      </p:sp>
      <p:sp>
        <p:nvSpPr>
          <p:cNvPr id="14" name="TextBox 13"/>
          <p:cNvSpPr txBox="1"/>
          <p:nvPr/>
        </p:nvSpPr>
        <p:spPr>
          <a:xfrm>
            <a:off x="533400" y="1811179"/>
            <a:ext cx="1571264" cy="246221"/>
          </a:xfrm>
          <a:prstGeom prst="rect">
            <a:avLst/>
          </a:prstGeom>
          <a:noFill/>
        </p:spPr>
        <p:txBody>
          <a:bodyPr wrap="none" rtlCol="0">
            <a:spAutoFit/>
          </a:bodyPr>
          <a:lstStyle/>
          <a:p>
            <a:r>
              <a:rPr lang="en-US" sz="1000" dirty="0" smtClean="0"/>
              <a:t>Line 54 NORMAL (HS2426)</a:t>
            </a:r>
            <a:endParaRPr lang="en-US" sz="1000" dirty="0"/>
          </a:p>
        </p:txBody>
      </p:sp>
      <p:sp>
        <p:nvSpPr>
          <p:cNvPr id="15" name="TextBox 14"/>
          <p:cNvSpPr txBox="1"/>
          <p:nvPr/>
        </p:nvSpPr>
        <p:spPr>
          <a:xfrm>
            <a:off x="547910" y="3106579"/>
            <a:ext cx="1585690" cy="246221"/>
          </a:xfrm>
          <a:prstGeom prst="rect">
            <a:avLst/>
          </a:prstGeom>
          <a:noFill/>
        </p:spPr>
        <p:txBody>
          <a:bodyPr wrap="none" rtlCol="0">
            <a:spAutoFit/>
          </a:bodyPr>
          <a:lstStyle/>
          <a:p>
            <a:r>
              <a:rPr lang="en-US" sz="1000" dirty="0" smtClean="0"/>
              <a:t>Line 54 TUMOUR (HS2425)</a:t>
            </a:r>
            <a:endParaRPr lang="en-US" sz="1000" dirty="0"/>
          </a:p>
        </p:txBody>
      </p:sp>
      <p:sp>
        <p:nvSpPr>
          <p:cNvPr id="16" name="TextBox 15"/>
          <p:cNvSpPr txBox="1"/>
          <p:nvPr/>
        </p:nvSpPr>
        <p:spPr>
          <a:xfrm>
            <a:off x="8486256" y="6553200"/>
            <a:ext cx="657744" cy="276999"/>
          </a:xfrm>
          <a:prstGeom prst="rect">
            <a:avLst/>
          </a:prstGeom>
          <a:noFill/>
        </p:spPr>
        <p:txBody>
          <a:bodyPr wrap="none" rtlCol="0">
            <a:spAutoFit/>
          </a:bodyPr>
          <a:lstStyle/>
          <a:p>
            <a:r>
              <a:rPr lang="en-US" sz="1200" dirty="0" smtClean="0"/>
              <a:t>Corbett</a:t>
            </a:r>
            <a:endParaRPr lang="en-US" sz="1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hr9.png"/>
          <p:cNvPicPr>
            <a:picLocks noGrp="1" noChangeAspect="1"/>
          </p:cNvPicPr>
          <p:nvPr>
            <p:ph idx="1"/>
          </p:nvPr>
        </p:nvPicPr>
        <p:blipFill>
          <a:blip r:embed="rId2"/>
          <a:stretch>
            <a:fillRect/>
          </a:stretch>
        </p:blipFill>
        <p:spPr>
          <a:xfrm>
            <a:off x="4572000" y="304800"/>
            <a:ext cx="4000500" cy="3000375"/>
          </a:xfrm>
        </p:spPr>
      </p:pic>
      <p:pic>
        <p:nvPicPr>
          <p:cNvPr id="5" name="Content Placeholder 4" descr="Chr2.png"/>
          <p:cNvPicPr>
            <a:picLocks noChangeAspect="1"/>
          </p:cNvPicPr>
          <p:nvPr/>
        </p:nvPicPr>
        <p:blipFill>
          <a:blip r:embed="rId3"/>
          <a:stretch>
            <a:fillRect/>
          </a:stretch>
        </p:blipFill>
        <p:spPr>
          <a:xfrm>
            <a:off x="304800" y="304800"/>
            <a:ext cx="4000500" cy="3000375"/>
          </a:xfrm>
          <a:prstGeom prst="rect">
            <a:avLst/>
          </a:prstGeom>
        </p:spPr>
      </p:pic>
      <p:pic>
        <p:nvPicPr>
          <p:cNvPr id="7" name="Content Placeholder 4" descr="Chr4.png"/>
          <p:cNvPicPr>
            <a:picLocks noChangeAspect="1"/>
          </p:cNvPicPr>
          <p:nvPr/>
        </p:nvPicPr>
        <p:blipFill>
          <a:blip r:embed="rId4"/>
          <a:stretch>
            <a:fillRect/>
          </a:stretch>
        </p:blipFill>
        <p:spPr>
          <a:xfrm>
            <a:off x="304800" y="3581400"/>
            <a:ext cx="4000500" cy="3000375"/>
          </a:xfrm>
          <a:prstGeom prst="rect">
            <a:avLst/>
          </a:prstGeom>
        </p:spPr>
      </p:pic>
      <p:pic>
        <p:nvPicPr>
          <p:cNvPr id="8" name="Content Placeholder 3" descr="Chr11.png"/>
          <p:cNvPicPr>
            <a:picLocks noChangeAspect="1"/>
          </p:cNvPicPr>
          <p:nvPr/>
        </p:nvPicPr>
        <p:blipFill>
          <a:blip r:embed="rId5"/>
          <a:stretch>
            <a:fillRect/>
          </a:stretch>
        </p:blipFill>
        <p:spPr>
          <a:xfrm>
            <a:off x="4572000" y="3581400"/>
            <a:ext cx="4000500" cy="3000375"/>
          </a:xfrm>
          <a:prstGeom prst="rect">
            <a:avLst/>
          </a:prstGeom>
        </p:spPr>
      </p:pic>
      <p:sp>
        <p:nvSpPr>
          <p:cNvPr id="6" name="TextBox 5"/>
          <p:cNvSpPr txBox="1"/>
          <p:nvPr/>
        </p:nvSpPr>
        <p:spPr>
          <a:xfrm>
            <a:off x="8486256" y="6553200"/>
            <a:ext cx="657744" cy="276999"/>
          </a:xfrm>
          <a:prstGeom prst="rect">
            <a:avLst/>
          </a:prstGeom>
          <a:noFill/>
        </p:spPr>
        <p:txBody>
          <a:bodyPr wrap="none" rtlCol="0">
            <a:spAutoFit/>
          </a:bodyPr>
          <a:lstStyle/>
          <a:p>
            <a:r>
              <a:rPr lang="en-US" sz="1200" dirty="0" smtClean="0"/>
              <a:t>Corbett</a:t>
            </a:r>
            <a:endParaRPr lang="en-US" sz="1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r13.png"/>
          <p:cNvPicPr>
            <a:picLocks noChangeAspect="1"/>
          </p:cNvPicPr>
          <p:nvPr/>
        </p:nvPicPr>
        <p:blipFill>
          <a:blip r:embed="rId2"/>
          <a:stretch>
            <a:fillRect/>
          </a:stretch>
        </p:blipFill>
        <p:spPr>
          <a:xfrm>
            <a:off x="381000" y="304800"/>
            <a:ext cx="4000500" cy="3000375"/>
          </a:xfrm>
          <a:prstGeom prst="rect">
            <a:avLst/>
          </a:prstGeom>
        </p:spPr>
      </p:pic>
      <p:pic>
        <p:nvPicPr>
          <p:cNvPr id="9" name="Picture 8" descr="Chr16.png"/>
          <p:cNvPicPr>
            <a:picLocks noChangeAspect="1"/>
          </p:cNvPicPr>
          <p:nvPr/>
        </p:nvPicPr>
        <p:blipFill>
          <a:blip r:embed="rId3"/>
          <a:stretch>
            <a:fillRect/>
          </a:stretch>
        </p:blipFill>
        <p:spPr>
          <a:xfrm>
            <a:off x="4724400" y="3505200"/>
            <a:ext cx="4000500" cy="3000375"/>
          </a:xfrm>
          <a:prstGeom prst="rect">
            <a:avLst/>
          </a:prstGeom>
        </p:spPr>
      </p:pic>
      <p:pic>
        <p:nvPicPr>
          <p:cNvPr id="10" name="Picture 9" descr="Chr15.png"/>
          <p:cNvPicPr>
            <a:picLocks noChangeAspect="1"/>
          </p:cNvPicPr>
          <p:nvPr/>
        </p:nvPicPr>
        <p:blipFill>
          <a:blip r:embed="rId4"/>
          <a:stretch>
            <a:fillRect/>
          </a:stretch>
        </p:blipFill>
        <p:spPr>
          <a:xfrm>
            <a:off x="381000" y="3505200"/>
            <a:ext cx="4000500" cy="3000375"/>
          </a:xfrm>
          <a:prstGeom prst="rect">
            <a:avLst/>
          </a:prstGeom>
        </p:spPr>
      </p:pic>
      <p:pic>
        <p:nvPicPr>
          <p:cNvPr id="11" name="Picture 10" descr="Chr14.png"/>
          <p:cNvPicPr>
            <a:picLocks noChangeAspect="1"/>
          </p:cNvPicPr>
          <p:nvPr/>
        </p:nvPicPr>
        <p:blipFill>
          <a:blip r:embed="rId5"/>
          <a:stretch>
            <a:fillRect/>
          </a:stretch>
        </p:blipFill>
        <p:spPr>
          <a:xfrm>
            <a:off x="4724400" y="228600"/>
            <a:ext cx="4000500" cy="3000375"/>
          </a:xfrm>
          <a:prstGeom prst="rect">
            <a:avLst/>
          </a:prstGeom>
        </p:spPr>
      </p:pic>
      <p:sp>
        <p:nvSpPr>
          <p:cNvPr id="6" name="TextBox 5"/>
          <p:cNvSpPr txBox="1"/>
          <p:nvPr/>
        </p:nvSpPr>
        <p:spPr>
          <a:xfrm>
            <a:off x="8486256" y="6553200"/>
            <a:ext cx="657744" cy="276999"/>
          </a:xfrm>
          <a:prstGeom prst="rect">
            <a:avLst/>
          </a:prstGeom>
          <a:noFill/>
        </p:spPr>
        <p:txBody>
          <a:bodyPr wrap="none" rtlCol="0">
            <a:spAutoFit/>
          </a:bodyPr>
          <a:lstStyle/>
          <a:p>
            <a:r>
              <a:rPr lang="en-US" sz="1200" dirty="0" smtClean="0"/>
              <a:t>Corbett</a:t>
            </a:r>
            <a:endParaRPr lang="en-US" sz="1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r18.png"/>
          <p:cNvPicPr>
            <a:picLocks noChangeAspect="1"/>
          </p:cNvPicPr>
          <p:nvPr/>
        </p:nvPicPr>
        <p:blipFill>
          <a:blip r:embed="rId2"/>
          <a:stretch>
            <a:fillRect/>
          </a:stretch>
        </p:blipFill>
        <p:spPr>
          <a:xfrm>
            <a:off x="304800" y="304800"/>
            <a:ext cx="4000500" cy="3000375"/>
          </a:xfrm>
          <a:prstGeom prst="rect">
            <a:avLst/>
          </a:prstGeom>
        </p:spPr>
      </p:pic>
      <p:pic>
        <p:nvPicPr>
          <p:cNvPr id="8" name="Picture 7" descr="Chr23.png"/>
          <p:cNvPicPr>
            <a:picLocks noChangeAspect="1"/>
          </p:cNvPicPr>
          <p:nvPr/>
        </p:nvPicPr>
        <p:blipFill>
          <a:blip r:embed="rId3"/>
          <a:stretch>
            <a:fillRect/>
          </a:stretch>
        </p:blipFill>
        <p:spPr>
          <a:xfrm>
            <a:off x="304800" y="3581400"/>
            <a:ext cx="4000500" cy="3000375"/>
          </a:xfrm>
          <a:prstGeom prst="rect">
            <a:avLst/>
          </a:prstGeom>
        </p:spPr>
      </p:pic>
      <p:pic>
        <p:nvPicPr>
          <p:cNvPr id="9" name="Picture 8" descr="Chr22.png"/>
          <p:cNvPicPr>
            <a:picLocks noChangeAspect="1"/>
          </p:cNvPicPr>
          <p:nvPr/>
        </p:nvPicPr>
        <p:blipFill>
          <a:blip r:embed="rId4"/>
          <a:stretch>
            <a:fillRect/>
          </a:stretch>
        </p:blipFill>
        <p:spPr>
          <a:xfrm>
            <a:off x="4648200" y="304800"/>
            <a:ext cx="4000500" cy="3000375"/>
          </a:xfrm>
          <a:prstGeom prst="rect">
            <a:avLst/>
          </a:prstGeom>
        </p:spPr>
      </p:pic>
      <p:sp>
        <p:nvSpPr>
          <p:cNvPr id="5" name="TextBox 4"/>
          <p:cNvSpPr txBox="1"/>
          <p:nvPr/>
        </p:nvSpPr>
        <p:spPr>
          <a:xfrm>
            <a:off x="8486256" y="6553200"/>
            <a:ext cx="657744" cy="276999"/>
          </a:xfrm>
          <a:prstGeom prst="rect">
            <a:avLst/>
          </a:prstGeom>
          <a:noFill/>
        </p:spPr>
        <p:txBody>
          <a:bodyPr wrap="none" rtlCol="0">
            <a:spAutoFit/>
          </a:bodyPr>
          <a:lstStyle/>
          <a:p>
            <a:r>
              <a:rPr lang="en-US" sz="1200" dirty="0" smtClean="0"/>
              <a:t>Corbett</a:t>
            </a:r>
            <a:endParaRPr lang="en-US" sz="1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038600" y="152400"/>
          <a:ext cx="4800600" cy="6514410"/>
        </p:xfrm>
        <a:graphic>
          <a:graphicData uri="http://schemas.openxmlformats.org/drawingml/2006/table">
            <a:tbl>
              <a:tblPr/>
              <a:tblGrid>
                <a:gridCol w="939498"/>
                <a:gridCol w="824924"/>
                <a:gridCol w="813466"/>
                <a:gridCol w="1294672"/>
                <a:gridCol w="928040"/>
              </a:tblGrid>
              <a:tr h="159600">
                <a:tc gridSpan="2">
                  <a:txBody>
                    <a:bodyPr/>
                    <a:lstStyle/>
                    <a:p>
                      <a:pPr algn="l" fontAlgn="b"/>
                      <a:r>
                        <a:rPr lang="en-US" sz="1050" b="0" i="0" u="none" strike="noStrike" dirty="0" smtClean="0">
                          <a:solidFill>
                            <a:srgbClr val="000000"/>
                          </a:solidFill>
                          <a:latin typeface="Arial"/>
                        </a:rPr>
                        <a:t>STATUS / LIBRARY REFERENCE</a:t>
                      </a:r>
                      <a:endParaRPr lang="en-US" sz="1050" b="0" i="0" u="none" strike="noStrike" dirty="0">
                        <a:solidFill>
                          <a:srgbClr val="000000"/>
                        </a:solidFill>
                        <a:latin typeface="Arial"/>
                      </a:endParaRPr>
                    </a:p>
                  </a:txBody>
                  <a:tcPr marL="0" marR="0" marT="0" marB="0" anchor="b">
                    <a:lnL>
                      <a:noFill/>
                    </a:lnL>
                    <a:lnR>
                      <a:noFill/>
                    </a:lnR>
                    <a:lnT>
                      <a:noFill/>
                    </a:lnT>
                    <a:lnB>
                      <a:noFill/>
                    </a:lnB>
                  </a:tcPr>
                </a:tc>
                <a:tc hMerge="1">
                  <a:txBody>
                    <a:bodyPr/>
                    <a:lstStyle/>
                    <a:p>
                      <a:pPr algn="l" fontAlgn="b"/>
                      <a:endParaRPr lang="en-US" sz="105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05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1050" b="0" i="0" u="none" strike="noStrike" dirty="0">
                        <a:solidFill>
                          <a:srgbClr val="000000"/>
                        </a:solidFill>
                        <a:latin typeface="Arial"/>
                      </a:endParaRPr>
                    </a:p>
                  </a:txBody>
                  <a:tcPr marL="0" marR="0" marT="0" marB="0" anchor="b">
                    <a:lnL>
                      <a:noFill/>
                    </a:lnL>
                    <a:lnR>
                      <a:noFill/>
                    </a:lnR>
                    <a:lnT>
                      <a:noFill/>
                    </a:lnT>
                    <a:lnB>
                      <a:noFill/>
                    </a:lnB>
                  </a:tcPr>
                </a:tc>
              </a:tr>
              <a:tr h="151980">
                <a:tc gridSpan="5">
                  <a:txBody>
                    <a:bodyPr/>
                    <a:lstStyle/>
                    <a:p>
                      <a:pPr algn="l" fontAlgn="b"/>
                      <a:r>
                        <a:rPr lang="en-US" sz="800" b="0" i="0" u="none" strike="noStrike" dirty="0">
                          <a:solidFill>
                            <a:srgbClr val="000000"/>
                          </a:solidFill>
                          <a:latin typeface="Arial"/>
                        </a:rPr>
                        <a:t>Calgary ODG BTICs/1° </a:t>
                      </a:r>
                      <a:r>
                        <a:rPr lang="en-US" sz="800" b="0" i="0" u="none" strike="noStrike" dirty="0" err="1">
                          <a:solidFill>
                            <a:srgbClr val="000000"/>
                          </a:solidFill>
                          <a:latin typeface="Arial"/>
                        </a:rPr>
                        <a:t>Tumour</a:t>
                      </a:r>
                      <a:r>
                        <a:rPr lang="en-US" sz="800" b="0" i="0" u="none" strike="noStrike" dirty="0">
                          <a:solidFill>
                            <a:srgbClr val="000000"/>
                          </a:solidFill>
                          <a:latin typeface="Arial"/>
                        </a:rPr>
                        <a:t>/matched normal NGS sequencing master table</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6200">
                <a:tc>
                  <a:txBody>
                    <a:bodyPr/>
                    <a:lstStyle/>
                    <a:p>
                      <a:pPr algn="l" fontAlgn="b"/>
                      <a:endParaRPr lang="en-US" sz="800" b="0" i="0" u="none" strike="noStrike">
                        <a:solidFill>
                          <a:srgbClr val="000000"/>
                        </a:solidFill>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214585">
                <a:tc>
                  <a:txBody>
                    <a:bodyPr/>
                    <a:lstStyle/>
                    <a:p>
                      <a:pPr algn="l" fontAlgn="b"/>
                      <a:r>
                        <a:rPr lang="en-US" sz="800" b="1" i="0" u="none" strike="noStrike">
                          <a:solidFill>
                            <a:srgbClr val="000000"/>
                          </a:solidFill>
                          <a:latin typeface="Arial"/>
                        </a:rPr>
                        <a:t>CalgaryID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dirty="0" err="1">
                          <a:solidFill>
                            <a:srgbClr val="000000"/>
                          </a:solidFill>
                          <a:latin typeface="Arial"/>
                        </a:rPr>
                        <a:t>GSC_library</a:t>
                      </a:r>
                      <a:endParaRPr lang="en-US" sz="800" b="1" i="0" u="none" strike="noStrike" dirty="0">
                        <a:solidFill>
                          <a:srgbClr val="000000"/>
                        </a:solidFill>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00"/>
                          </a:solidFill>
                          <a:latin typeface="Arial"/>
                        </a:rPr>
                        <a:t>GSC_sourceID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00"/>
                          </a:solidFill>
                          <a:latin typeface="Arial"/>
                        </a:rPr>
                        <a:t>Library Type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dirty="0">
                          <a:solidFill>
                            <a:srgbClr val="000000"/>
                          </a:solidFill>
                          <a:latin typeface="Arial"/>
                        </a:rPr>
                        <a:t>Comment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822">
                <a:tc>
                  <a:txBody>
                    <a:bodyPr/>
                    <a:lstStyle/>
                    <a:p>
                      <a:pPr algn="l" fontAlgn="b"/>
                      <a:r>
                        <a:rPr lang="en-US" sz="800" b="0" i="0" u="none" strike="noStrike">
                          <a:solidFill>
                            <a:srgbClr val="000000"/>
                          </a:solidFill>
                          <a:latin typeface="Arial"/>
                        </a:rPr>
                        <a:t>line 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l" fontAlgn="b"/>
                      <a:r>
                        <a:rPr lang="en-US" sz="800" b="0" i="0" u="none" strike="noStrike">
                          <a:solidFill>
                            <a:srgbClr val="000000"/>
                          </a:solidFill>
                          <a:latin typeface="Arial"/>
                        </a:rPr>
                        <a:t>HS0709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GR001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WTSS-PET Library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latin typeface="Arial"/>
                        </a:rPr>
                        <a:t>line 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822">
                <a:tc>
                  <a:txBody>
                    <a:bodyPr/>
                    <a:lstStyle/>
                    <a:p>
                      <a:pPr algn="l" fontAlgn="b"/>
                      <a:r>
                        <a:rPr lang="en-US" sz="800" b="0" i="0" u="none" strike="noStrike">
                          <a:solidFill>
                            <a:srgbClr val="000000"/>
                          </a:solidFill>
                          <a:latin typeface="Arial"/>
                        </a:rPr>
                        <a:t>line 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l" fontAlgn="b"/>
                      <a:r>
                        <a:rPr lang="en-US" sz="800" b="0" i="0" u="none" strike="noStrike">
                          <a:solidFill>
                            <a:srgbClr val="000000"/>
                          </a:solidFill>
                          <a:latin typeface="Arial"/>
                        </a:rPr>
                        <a:t>HS0710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GR001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miRNA Library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latin typeface="Arial"/>
                        </a:rPr>
                        <a:t>line 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822">
                <a:tc>
                  <a:txBody>
                    <a:bodyPr/>
                    <a:lstStyle/>
                    <a:p>
                      <a:pPr algn="l" fontAlgn="b"/>
                      <a:r>
                        <a:rPr lang="en-US" sz="800" b="0" i="0" u="none" strike="noStrike">
                          <a:solidFill>
                            <a:srgbClr val="000000"/>
                          </a:solidFill>
                          <a:latin typeface="Arial"/>
                        </a:rPr>
                        <a:t>line 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l" fontAlgn="b"/>
                      <a:r>
                        <a:rPr lang="en-US" sz="800" b="0" i="0" u="none" strike="noStrike">
                          <a:solidFill>
                            <a:srgbClr val="000000"/>
                          </a:solidFill>
                          <a:latin typeface="Arial"/>
                        </a:rPr>
                        <a:t>HS0777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GR002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miRNA Library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latin typeface="Arial"/>
                        </a:rPr>
                        <a:t>line 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822">
                <a:tc>
                  <a:txBody>
                    <a:bodyPr/>
                    <a:lstStyle/>
                    <a:p>
                      <a:pPr algn="l" fontAlgn="b"/>
                      <a:r>
                        <a:rPr lang="en-US" sz="800" b="0" i="0" u="none" strike="noStrike">
                          <a:solidFill>
                            <a:srgbClr val="000000"/>
                          </a:solidFill>
                          <a:latin typeface="Arial"/>
                        </a:rPr>
                        <a:t>line 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l" fontAlgn="b"/>
                      <a:r>
                        <a:rPr lang="en-US" sz="800" b="0" i="0" u="none" strike="noStrike">
                          <a:solidFill>
                            <a:srgbClr val="000000"/>
                          </a:solidFill>
                          <a:latin typeface="Arial"/>
                        </a:rPr>
                        <a:t>HS0778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GR003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miRNA Library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latin typeface="Arial"/>
                        </a:rPr>
                        <a:t>line 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822">
                <a:tc>
                  <a:txBody>
                    <a:bodyPr/>
                    <a:lstStyle/>
                    <a:p>
                      <a:pPr algn="l" fontAlgn="b"/>
                      <a:r>
                        <a:rPr lang="en-US" sz="800" b="0" i="0" u="none" strike="noStrike">
                          <a:solidFill>
                            <a:srgbClr val="000000"/>
                          </a:solidFill>
                          <a:latin typeface="Arial"/>
                        </a:rPr>
                        <a:t>SF07-05071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00"/>
                    </a:solidFill>
                  </a:tcPr>
                </a:tc>
                <a:tc>
                  <a:txBody>
                    <a:bodyPr/>
                    <a:lstStyle/>
                    <a:p>
                      <a:pPr algn="l" fontAlgn="b"/>
                      <a:r>
                        <a:rPr lang="en-US" sz="800" b="0" i="0" u="none" strike="noStrike">
                          <a:solidFill>
                            <a:srgbClr val="000000"/>
                          </a:solidFill>
                          <a:latin typeface="Arial"/>
                        </a:rPr>
                        <a:t>HS1082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GR004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WTSS-PET Library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latin typeface="Arial"/>
                        </a:rPr>
                        <a:t>line 54 tumor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822">
                <a:tc>
                  <a:txBody>
                    <a:bodyPr/>
                    <a:lstStyle/>
                    <a:p>
                      <a:pPr algn="l" fontAlgn="b"/>
                      <a:r>
                        <a:rPr lang="en-US" sz="800" b="0" i="0" u="none" strike="noStrike">
                          <a:solidFill>
                            <a:srgbClr val="000000"/>
                          </a:solidFill>
                          <a:latin typeface="Arial"/>
                        </a:rPr>
                        <a:t>SF08-12071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HS1083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GR005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WTSS-PET Library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822">
                <a:tc>
                  <a:txBody>
                    <a:bodyPr/>
                    <a:lstStyle/>
                    <a:p>
                      <a:pPr algn="l" fontAlgn="b"/>
                      <a:r>
                        <a:rPr lang="en-US" sz="800" b="0" i="0" u="none" strike="noStrike">
                          <a:solidFill>
                            <a:srgbClr val="000000"/>
                          </a:solidFill>
                          <a:latin typeface="Arial"/>
                        </a:rPr>
                        <a:t>SF08-09280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latin typeface="Arial"/>
                        </a:rPr>
                        <a:t>HS1084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GR006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WTSS-PET Library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822">
                <a:tc>
                  <a:txBody>
                    <a:bodyPr/>
                    <a:lstStyle/>
                    <a:p>
                      <a:pPr algn="l" fontAlgn="b"/>
                      <a:r>
                        <a:rPr lang="en-US" sz="800" b="0" i="0" u="none" strike="noStrike">
                          <a:solidFill>
                            <a:srgbClr val="000000"/>
                          </a:solidFill>
                          <a:latin typeface="Arial"/>
                        </a:rPr>
                        <a:t>SF07-16930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HS1085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GR007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WTSS-PET Library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822">
                <a:tc>
                  <a:txBody>
                    <a:bodyPr/>
                    <a:lstStyle/>
                    <a:p>
                      <a:pPr algn="l" fontAlgn="b"/>
                      <a:r>
                        <a:rPr lang="en-US" sz="800" b="0" i="0" u="none" strike="noStrike">
                          <a:solidFill>
                            <a:srgbClr val="000000"/>
                          </a:solidFill>
                          <a:latin typeface="Arial"/>
                        </a:rPr>
                        <a:t>SF08-04184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HS1086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GR008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WTSS-PET Library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822">
                <a:tc>
                  <a:txBody>
                    <a:bodyPr/>
                    <a:lstStyle/>
                    <a:p>
                      <a:pPr algn="l" fontAlgn="b"/>
                      <a:r>
                        <a:rPr lang="en-US" sz="800" b="0" i="0" u="none" strike="noStrike">
                          <a:solidFill>
                            <a:srgbClr val="000000"/>
                          </a:solidFill>
                          <a:latin typeface="Arial"/>
                        </a:rPr>
                        <a:t>SF07-05071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00"/>
                    </a:solidFill>
                  </a:tcPr>
                </a:tc>
                <a:tc>
                  <a:txBody>
                    <a:bodyPr/>
                    <a:lstStyle/>
                    <a:p>
                      <a:pPr algn="l" fontAlgn="b"/>
                      <a:r>
                        <a:rPr lang="en-US" sz="800" b="0" i="0" u="none" strike="noStrike">
                          <a:solidFill>
                            <a:srgbClr val="000000"/>
                          </a:solidFill>
                          <a:latin typeface="Arial"/>
                        </a:rPr>
                        <a:t>HS1893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GR004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EXC-PET Library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latin typeface="Arial"/>
                        </a:rPr>
                        <a:t>line 54 tumor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822">
                <a:tc>
                  <a:txBody>
                    <a:bodyPr/>
                    <a:lstStyle/>
                    <a:p>
                      <a:pPr algn="l" fontAlgn="b"/>
                      <a:r>
                        <a:rPr lang="en-US" sz="800" b="0" i="0" u="none" strike="noStrike">
                          <a:solidFill>
                            <a:srgbClr val="000000"/>
                          </a:solidFill>
                          <a:latin typeface="Arial"/>
                        </a:rPr>
                        <a:t>line 54 normal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l" fontAlgn="b"/>
                      <a:r>
                        <a:rPr lang="en-US" sz="800" b="0" i="0" u="none" strike="noStrike">
                          <a:solidFill>
                            <a:srgbClr val="000000"/>
                          </a:solidFill>
                          <a:latin typeface="Arial"/>
                        </a:rPr>
                        <a:t>HS1894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GR004N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EXC-PET Library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latin typeface="Arial"/>
                        </a:rPr>
                        <a:t>line 54 normal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822">
                <a:tc>
                  <a:txBody>
                    <a:bodyPr/>
                    <a:lstStyle/>
                    <a:p>
                      <a:pPr algn="l" fontAlgn="b"/>
                      <a:r>
                        <a:rPr lang="en-US" sz="800" b="0" i="0" u="none" strike="noStrike">
                          <a:solidFill>
                            <a:srgbClr val="000000"/>
                          </a:solidFill>
                          <a:latin typeface="Arial"/>
                        </a:rPr>
                        <a:t>SF08-12071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HS2040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GR005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EXC-PET Library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822">
                <a:tc>
                  <a:txBody>
                    <a:bodyPr/>
                    <a:lstStyle/>
                    <a:p>
                      <a:pPr algn="l" fontAlgn="b"/>
                      <a:r>
                        <a:rPr lang="en-US" sz="800" b="0"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HS2041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GR005N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EXC-PET Library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822">
                <a:tc>
                  <a:txBody>
                    <a:bodyPr/>
                    <a:lstStyle/>
                    <a:p>
                      <a:pPr algn="l" fontAlgn="b"/>
                      <a:r>
                        <a:rPr lang="en-US" sz="800" b="0" i="0" u="none" strike="noStrike">
                          <a:solidFill>
                            <a:srgbClr val="000000"/>
                          </a:solidFill>
                          <a:latin typeface="Arial"/>
                        </a:rPr>
                        <a:t>SF08-09280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HS2042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GR006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EXC-PET Library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822">
                <a:tc>
                  <a:txBody>
                    <a:bodyPr/>
                    <a:lstStyle/>
                    <a:p>
                      <a:pPr algn="l" fontAlgn="b"/>
                      <a:r>
                        <a:rPr lang="en-US" sz="800" b="0"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HS2043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GR006N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EXC-PET Library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822">
                <a:tc>
                  <a:txBody>
                    <a:bodyPr/>
                    <a:lstStyle/>
                    <a:p>
                      <a:pPr algn="l" fontAlgn="b"/>
                      <a:r>
                        <a:rPr lang="en-US" sz="800" b="0"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HS2044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GR007N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EXC-PET Library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822">
                <a:tc>
                  <a:txBody>
                    <a:bodyPr/>
                    <a:lstStyle/>
                    <a:p>
                      <a:pPr algn="l" fontAlgn="b"/>
                      <a:r>
                        <a:rPr lang="en-US" sz="800" b="0" i="0" u="none" strike="noStrike">
                          <a:solidFill>
                            <a:srgbClr val="000000"/>
                          </a:solidFill>
                          <a:latin typeface="Arial"/>
                        </a:rPr>
                        <a:t>SF08-04184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HS2045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GR008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EXC-PET Library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822">
                <a:tc>
                  <a:txBody>
                    <a:bodyPr/>
                    <a:lstStyle/>
                    <a:p>
                      <a:pPr algn="l" fontAlgn="b"/>
                      <a:r>
                        <a:rPr lang="en-US" sz="800" b="0"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HS2046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GR008N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EXC-PET Library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4585">
                <a:tc>
                  <a:txBody>
                    <a:bodyPr/>
                    <a:lstStyle/>
                    <a:p>
                      <a:pPr algn="l" fontAlgn="b"/>
                      <a:r>
                        <a:rPr lang="en-US" sz="800" b="0" i="0" u="none" strike="noStrike">
                          <a:solidFill>
                            <a:srgbClr val="000000"/>
                          </a:solidFill>
                          <a:latin typeface="Arial"/>
                        </a:rPr>
                        <a:t>line 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HS2423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GR015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Genome-SPE Library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line 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4585">
                <a:tc>
                  <a:txBody>
                    <a:bodyPr/>
                    <a:lstStyle/>
                    <a:p>
                      <a:pPr algn="l" fontAlgn="b"/>
                      <a:r>
                        <a:rPr lang="en-US" sz="800" b="0" i="0" u="none" strike="noStrike">
                          <a:solidFill>
                            <a:srgbClr val="000000"/>
                          </a:solidFill>
                          <a:latin typeface="Arial"/>
                        </a:rPr>
                        <a:t>line 88 normal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HS2424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GR015N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Genome-SPE Library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latin typeface="Arial"/>
                        </a:rPr>
                        <a:t>line 88 normal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4585">
                <a:tc>
                  <a:txBody>
                    <a:bodyPr/>
                    <a:lstStyle/>
                    <a:p>
                      <a:pPr algn="l" fontAlgn="b"/>
                      <a:r>
                        <a:rPr lang="en-US" sz="800" b="0" i="0" u="none" strike="noStrike">
                          <a:solidFill>
                            <a:srgbClr val="000000"/>
                          </a:solidFill>
                          <a:latin typeface="Arial"/>
                        </a:rPr>
                        <a:t>line 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l" fontAlgn="b"/>
                      <a:r>
                        <a:rPr lang="en-US" sz="800" b="0" i="0" u="none" strike="noStrike">
                          <a:solidFill>
                            <a:srgbClr val="000000"/>
                          </a:solidFill>
                          <a:latin typeface="Arial"/>
                        </a:rPr>
                        <a:t>HS2425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GR016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Genome-SPE Library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latin typeface="Arial"/>
                        </a:rPr>
                        <a:t>line 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4585">
                <a:tc>
                  <a:txBody>
                    <a:bodyPr/>
                    <a:lstStyle/>
                    <a:p>
                      <a:pPr algn="l" fontAlgn="b"/>
                      <a:r>
                        <a:rPr lang="en-US" sz="800" b="0" i="0" u="none" strike="noStrike">
                          <a:solidFill>
                            <a:srgbClr val="000000"/>
                          </a:solidFill>
                          <a:latin typeface="Arial"/>
                        </a:rPr>
                        <a:t>line 54 normal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l" fontAlgn="b"/>
                      <a:r>
                        <a:rPr lang="en-US" sz="800" b="0" i="0" u="none" strike="noStrike">
                          <a:solidFill>
                            <a:srgbClr val="000000"/>
                          </a:solidFill>
                          <a:latin typeface="Arial"/>
                        </a:rPr>
                        <a:t>HS2426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GR016N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Genome-SPE Library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latin typeface="Arial"/>
                        </a:rPr>
                        <a:t>line 54 normal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585">
                <a:tc>
                  <a:txBody>
                    <a:bodyPr/>
                    <a:lstStyle/>
                    <a:p>
                      <a:pPr algn="l" fontAlgn="b"/>
                      <a:r>
                        <a:rPr lang="en-US" sz="800" b="0" i="0" u="none" strike="noStrike">
                          <a:solidFill>
                            <a:srgbClr val="000000"/>
                          </a:solidFill>
                          <a:latin typeface="Arial"/>
                        </a:rPr>
                        <a:t>SF07-16930 501T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solidFill>
                            <a:srgbClr val="000000"/>
                          </a:solidFill>
                          <a:latin typeface="Arial"/>
                        </a:rPr>
                        <a:t>HS2805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GR007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EXC-PET Library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In queue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822">
                <a:tc>
                  <a:txBody>
                    <a:bodyPr/>
                    <a:lstStyle/>
                    <a:p>
                      <a:pPr algn="l" fontAlgn="b"/>
                      <a:r>
                        <a:rPr lang="en-US" sz="800" b="0" i="0" u="none" strike="noStrike">
                          <a:solidFill>
                            <a:srgbClr val="000000"/>
                          </a:solidFill>
                          <a:latin typeface="Arial"/>
                        </a:rPr>
                        <a:t>303T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solidFill>
                            <a:srgbClr val="000000"/>
                          </a:solidFill>
                          <a:latin typeface="Arial"/>
                        </a:rPr>
                        <a:t>HS2806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GR017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EXC-PET Library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latin typeface="Arial"/>
                        </a:rPr>
                        <a:t>In queue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822">
                <a:tc>
                  <a:txBody>
                    <a:bodyPr/>
                    <a:lstStyle/>
                    <a:p>
                      <a:pPr algn="l" fontAlgn="b"/>
                      <a:r>
                        <a:rPr lang="en-US" sz="800" b="0" i="0" u="none" strike="noStrike">
                          <a:solidFill>
                            <a:srgbClr val="000000"/>
                          </a:solidFill>
                          <a:latin typeface="Arial"/>
                        </a:rPr>
                        <a:t>305T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solidFill>
                            <a:srgbClr val="000000"/>
                          </a:solidFill>
                          <a:latin typeface="Arial"/>
                        </a:rPr>
                        <a:t>HS2807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GR018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EXC-PET Library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latin typeface="Arial"/>
                        </a:rPr>
                        <a:t>In queue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822">
                <a:tc>
                  <a:txBody>
                    <a:bodyPr/>
                    <a:lstStyle/>
                    <a:p>
                      <a:pPr algn="l" fontAlgn="b"/>
                      <a:r>
                        <a:rPr lang="en-US" sz="800" b="0" i="0" u="none" strike="noStrike">
                          <a:solidFill>
                            <a:srgbClr val="000000"/>
                          </a:solidFill>
                          <a:latin typeface="Arial"/>
                        </a:rPr>
                        <a:t>313T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solidFill>
                            <a:srgbClr val="000000"/>
                          </a:solidFill>
                          <a:latin typeface="Arial"/>
                        </a:rPr>
                        <a:t>HS2808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GR019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EXC-PET Library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latin typeface="Arial"/>
                        </a:rPr>
                        <a:t>In queue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822">
                <a:tc>
                  <a:txBody>
                    <a:bodyPr/>
                    <a:lstStyle/>
                    <a:p>
                      <a:pPr algn="l" fontAlgn="b"/>
                      <a:r>
                        <a:rPr lang="en-US" sz="800" b="0" i="0" u="none" strike="noStrike">
                          <a:solidFill>
                            <a:srgbClr val="000000"/>
                          </a:solidFill>
                          <a:latin typeface="Arial"/>
                        </a:rPr>
                        <a:t>317T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solidFill>
                            <a:srgbClr val="000000"/>
                          </a:solidFill>
                          <a:latin typeface="Arial"/>
                        </a:rPr>
                        <a:t>HS2809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GR020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EXC-PET Library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latin typeface="Arial"/>
                        </a:rPr>
                        <a:t>In queue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822">
                <a:tc>
                  <a:txBody>
                    <a:bodyPr/>
                    <a:lstStyle/>
                    <a:p>
                      <a:pPr algn="l" fontAlgn="b"/>
                      <a:r>
                        <a:rPr lang="en-US" sz="800" b="0" i="0" u="none" strike="noStrike">
                          <a:solidFill>
                            <a:srgbClr val="000000"/>
                          </a:solidFill>
                          <a:latin typeface="Arial"/>
                        </a:rPr>
                        <a:t>334T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solidFill>
                            <a:srgbClr val="000000"/>
                          </a:solidFill>
                          <a:latin typeface="Arial"/>
                        </a:rPr>
                        <a:t>HS2810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GR021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EXC-PET Library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latin typeface="Arial"/>
                        </a:rPr>
                        <a:t>In queue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822">
                <a:tc>
                  <a:txBody>
                    <a:bodyPr/>
                    <a:lstStyle/>
                    <a:p>
                      <a:pPr algn="l" fontAlgn="b"/>
                      <a:r>
                        <a:rPr lang="en-US" sz="800" b="0" i="0" u="none" strike="noStrike">
                          <a:solidFill>
                            <a:srgbClr val="000000"/>
                          </a:solidFill>
                          <a:latin typeface="Arial"/>
                        </a:rPr>
                        <a:t>368T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solidFill>
                            <a:srgbClr val="000000"/>
                          </a:solidFill>
                          <a:latin typeface="Arial"/>
                        </a:rPr>
                        <a:t>HS2811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GR022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EXC-PET Library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In queue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822">
                <a:tc>
                  <a:txBody>
                    <a:bodyPr/>
                    <a:lstStyle/>
                    <a:p>
                      <a:pPr algn="l" fontAlgn="b"/>
                      <a:r>
                        <a:rPr lang="en-US" sz="800" b="0" i="0" u="none" strike="noStrike" dirty="0">
                          <a:solidFill>
                            <a:srgbClr val="000000"/>
                          </a:solidFill>
                          <a:latin typeface="Arial"/>
                        </a:rPr>
                        <a:t>386T</a:t>
                      </a: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solidFill>
                            <a:srgbClr val="000000"/>
                          </a:solidFill>
                          <a:latin typeface="Arial"/>
                        </a:rPr>
                        <a:t>HS2812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GR023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EXC-PET Library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latin typeface="Arial"/>
                        </a:rPr>
                        <a:t>In queue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822">
                <a:tc>
                  <a:txBody>
                    <a:bodyPr/>
                    <a:lstStyle/>
                    <a:p>
                      <a:pPr algn="l" fontAlgn="b"/>
                      <a:r>
                        <a:rPr lang="en-US" sz="800" b="0" i="0" u="none" strike="noStrike">
                          <a:solidFill>
                            <a:srgbClr val="000000"/>
                          </a:solidFill>
                          <a:latin typeface="Arial"/>
                        </a:rPr>
                        <a:t>471T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solidFill>
                            <a:srgbClr val="000000"/>
                          </a:solidFill>
                          <a:latin typeface="Arial"/>
                        </a:rPr>
                        <a:t>HS2813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GR024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EXC-PET Library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latin typeface="Arial"/>
                        </a:rPr>
                        <a:t>In queue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822">
                <a:tc>
                  <a:txBody>
                    <a:bodyPr/>
                    <a:lstStyle/>
                    <a:p>
                      <a:pPr algn="l" fontAlgn="b"/>
                      <a:r>
                        <a:rPr lang="en-US" sz="800" b="0" i="0" u="none" strike="noStrike">
                          <a:solidFill>
                            <a:srgbClr val="000000"/>
                          </a:solidFill>
                          <a:latin typeface="Arial"/>
                        </a:rPr>
                        <a:t>636T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solidFill>
                            <a:srgbClr val="000000"/>
                          </a:solidFill>
                          <a:latin typeface="Arial"/>
                        </a:rPr>
                        <a:t>HS2814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GR025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EXC-PET Library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latin typeface="Arial"/>
                        </a:rPr>
                        <a:t>In queue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822">
                <a:tc>
                  <a:txBody>
                    <a:bodyPr/>
                    <a:lstStyle/>
                    <a:p>
                      <a:pPr algn="l" fontAlgn="b"/>
                      <a:r>
                        <a:rPr lang="en-US" sz="800" b="0" i="0" u="none" strike="noStrike">
                          <a:solidFill>
                            <a:srgbClr val="000000"/>
                          </a:solidFill>
                          <a:latin typeface="Arial"/>
                        </a:rPr>
                        <a:t>324T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solidFill>
                            <a:srgbClr val="000000"/>
                          </a:solidFill>
                          <a:latin typeface="Arial"/>
                        </a:rPr>
                        <a:t>HS2815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GR026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EXC-PET Library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latin typeface="Arial"/>
                        </a:rPr>
                        <a:t>In queue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822">
                <a:tc>
                  <a:txBody>
                    <a:bodyPr/>
                    <a:lstStyle/>
                    <a:p>
                      <a:pPr algn="l" fontAlgn="b"/>
                      <a:r>
                        <a:rPr lang="en-US" sz="800" b="0" i="0" u="none" strike="noStrike">
                          <a:solidFill>
                            <a:srgbClr val="000000"/>
                          </a:solidFill>
                          <a:latin typeface="Arial"/>
                        </a:rPr>
                        <a:t>303N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solidFill>
                            <a:srgbClr val="000000"/>
                          </a:solidFill>
                          <a:latin typeface="Arial"/>
                        </a:rPr>
                        <a:t>HS2816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GR017N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EXC-PET Library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latin typeface="Arial"/>
                        </a:rPr>
                        <a:t>In queue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822">
                <a:tc>
                  <a:txBody>
                    <a:bodyPr/>
                    <a:lstStyle/>
                    <a:p>
                      <a:pPr algn="l" fontAlgn="b"/>
                      <a:r>
                        <a:rPr lang="en-US" sz="800" b="0" i="0" u="none" strike="noStrike">
                          <a:solidFill>
                            <a:srgbClr val="000000"/>
                          </a:solidFill>
                          <a:latin typeface="Arial"/>
                        </a:rPr>
                        <a:t>305N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solidFill>
                            <a:srgbClr val="000000"/>
                          </a:solidFill>
                          <a:latin typeface="Arial"/>
                        </a:rPr>
                        <a:t>HS2817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GR018N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EXC-PET Library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latin typeface="Arial"/>
                        </a:rPr>
                        <a:t>In queue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822">
                <a:tc>
                  <a:txBody>
                    <a:bodyPr/>
                    <a:lstStyle/>
                    <a:p>
                      <a:pPr algn="l" fontAlgn="b"/>
                      <a:r>
                        <a:rPr lang="en-US" sz="800" b="0" i="0" u="none" strike="noStrike">
                          <a:solidFill>
                            <a:srgbClr val="000000"/>
                          </a:solidFill>
                          <a:latin typeface="Arial"/>
                        </a:rPr>
                        <a:t>313N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solidFill>
                            <a:srgbClr val="000000"/>
                          </a:solidFill>
                          <a:latin typeface="Arial"/>
                        </a:rPr>
                        <a:t>HS2818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GR019N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EXC-PET Library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latin typeface="Arial"/>
                        </a:rPr>
                        <a:t>In queue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822">
                <a:tc>
                  <a:txBody>
                    <a:bodyPr/>
                    <a:lstStyle/>
                    <a:p>
                      <a:pPr algn="l" fontAlgn="b"/>
                      <a:r>
                        <a:rPr lang="en-US" sz="800" b="0" i="0" u="none" strike="noStrike">
                          <a:solidFill>
                            <a:srgbClr val="000000"/>
                          </a:solidFill>
                          <a:latin typeface="Arial"/>
                        </a:rPr>
                        <a:t>317N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solidFill>
                            <a:srgbClr val="000000"/>
                          </a:solidFill>
                          <a:latin typeface="Arial"/>
                        </a:rPr>
                        <a:t>HS2819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GR020N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EXC-PET Library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latin typeface="Arial"/>
                        </a:rPr>
                        <a:t>In queue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822">
                <a:tc>
                  <a:txBody>
                    <a:bodyPr/>
                    <a:lstStyle/>
                    <a:p>
                      <a:pPr algn="l" fontAlgn="b"/>
                      <a:r>
                        <a:rPr lang="en-US" sz="800" b="0" i="0" u="none" strike="noStrike">
                          <a:solidFill>
                            <a:srgbClr val="000000"/>
                          </a:solidFill>
                          <a:latin typeface="Arial"/>
                        </a:rPr>
                        <a:t>334N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solidFill>
                            <a:srgbClr val="000000"/>
                          </a:solidFill>
                          <a:latin typeface="Arial"/>
                        </a:rPr>
                        <a:t>HS2820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GR021N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EXC-PET Library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latin typeface="Arial"/>
                        </a:rPr>
                        <a:t>In queue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822">
                <a:tc>
                  <a:txBody>
                    <a:bodyPr/>
                    <a:lstStyle/>
                    <a:p>
                      <a:pPr algn="l" fontAlgn="b"/>
                      <a:r>
                        <a:rPr lang="en-US" sz="800" b="0" i="0" u="none" strike="noStrike">
                          <a:solidFill>
                            <a:srgbClr val="000000"/>
                          </a:solidFill>
                          <a:latin typeface="Arial"/>
                        </a:rPr>
                        <a:t>368N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solidFill>
                            <a:srgbClr val="000000"/>
                          </a:solidFill>
                          <a:latin typeface="Arial"/>
                        </a:rPr>
                        <a:t>HS2821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GR022N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EXC-PET Library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latin typeface="Arial"/>
                        </a:rPr>
                        <a:t>In queue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822">
                <a:tc>
                  <a:txBody>
                    <a:bodyPr/>
                    <a:lstStyle/>
                    <a:p>
                      <a:pPr algn="l" fontAlgn="b"/>
                      <a:r>
                        <a:rPr lang="en-US" sz="800" b="0" i="0" u="none" strike="noStrike">
                          <a:solidFill>
                            <a:srgbClr val="000000"/>
                          </a:solidFill>
                          <a:latin typeface="Arial"/>
                        </a:rPr>
                        <a:t>386N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solidFill>
                            <a:srgbClr val="000000"/>
                          </a:solidFill>
                          <a:latin typeface="Arial"/>
                        </a:rPr>
                        <a:t>HS2822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GR023N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EXC-PET Library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latin typeface="Arial"/>
                        </a:rPr>
                        <a:t>In queue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822">
                <a:tc>
                  <a:txBody>
                    <a:bodyPr/>
                    <a:lstStyle/>
                    <a:p>
                      <a:pPr algn="l" fontAlgn="b"/>
                      <a:r>
                        <a:rPr lang="en-US" sz="800" b="0" i="0" u="none" strike="noStrike">
                          <a:solidFill>
                            <a:srgbClr val="000000"/>
                          </a:solidFill>
                          <a:latin typeface="Arial"/>
                        </a:rPr>
                        <a:t>471N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solidFill>
                            <a:srgbClr val="000000"/>
                          </a:solidFill>
                          <a:latin typeface="Arial"/>
                        </a:rPr>
                        <a:t>HS2823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GR024N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EXC-PET Library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latin typeface="Arial"/>
                        </a:rPr>
                        <a:t>In queue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822">
                <a:tc>
                  <a:txBody>
                    <a:bodyPr/>
                    <a:lstStyle/>
                    <a:p>
                      <a:pPr algn="l" fontAlgn="b"/>
                      <a:r>
                        <a:rPr lang="en-US" sz="800" b="0" i="0" u="none" strike="noStrike">
                          <a:solidFill>
                            <a:srgbClr val="000000"/>
                          </a:solidFill>
                          <a:latin typeface="Arial"/>
                        </a:rPr>
                        <a:t>636N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solidFill>
                            <a:srgbClr val="000000"/>
                          </a:solidFill>
                          <a:latin typeface="Arial"/>
                        </a:rPr>
                        <a:t>HS2824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GR025N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EXC-PET Library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latin typeface="Arial"/>
                        </a:rPr>
                        <a:t>In queue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822">
                <a:tc>
                  <a:txBody>
                    <a:bodyPr/>
                    <a:lstStyle/>
                    <a:p>
                      <a:pPr algn="l" fontAlgn="b"/>
                      <a:r>
                        <a:rPr lang="en-US" sz="800" b="0" i="0" u="none" strike="noStrike">
                          <a:solidFill>
                            <a:srgbClr val="000000"/>
                          </a:solidFill>
                          <a:latin typeface="Arial"/>
                        </a:rPr>
                        <a:t>324N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a:solidFill>
                            <a:srgbClr val="000000"/>
                          </a:solidFill>
                          <a:latin typeface="Arial"/>
                        </a:rPr>
                        <a:t>HS2825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GR026N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Arial"/>
                        </a:rPr>
                        <a:t>EXC-PET Library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latin typeface="Arial"/>
                        </a:rPr>
                        <a:t>In queue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Title 1"/>
          <p:cNvSpPr>
            <a:spLocks noGrp="1"/>
          </p:cNvSpPr>
          <p:nvPr>
            <p:ph type="title"/>
          </p:nvPr>
        </p:nvSpPr>
        <p:spPr>
          <a:xfrm>
            <a:off x="152400" y="152400"/>
            <a:ext cx="3276600" cy="1143000"/>
          </a:xfrm>
        </p:spPr>
        <p:txBody>
          <a:bodyPr>
            <a:normAutofit fontScale="90000"/>
          </a:bodyPr>
          <a:lstStyle/>
          <a:p>
            <a:r>
              <a:rPr lang="en-US" dirty="0" smtClean="0"/>
              <a:t>Summary of ODG samples</a:t>
            </a:r>
            <a:endParaRPr lang="en-US" dirty="0"/>
          </a:p>
        </p:txBody>
      </p:sp>
      <p:sp>
        <p:nvSpPr>
          <p:cNvPr id="6" name="Oval 4"/>
          <p:cNvSpPr>
            <a:spLocks noChangeArrowheads="1"/>
          </p:cNvSpPr>
          <p:nvPr/>
        </p:nvSpPr>
        <p:spPr bwMode="auto">
          <a:xfrm>
            <a:off x="228600" y="1905000"/>
            <a:ext cx="3124200" cy="3048000"/>
          </a:xfrm>
          <a:prstGeom prst="ellipse">
            <a:avLst/>
          </a:prstGeom>
          <a:solidFill>
            <a:srgbClr val="FF99CC">
              <a:alpha val="39999"/>
            </a:srgbClr>
          </a:solidFill>
          <a:ln w="9525">
            <a:noFill/>
            <a:round/>
            <a:headEnd/>
            <a:tailEnd/>
          </a:ln>
          <a:effectLst/>
        </p:spPr>
        <p:txBody>
          <a:bodyPr wrap="none" anchor="ctr"/>
          <a:lstStyle/>
          <a:p>
            <a:endParaRPr lang="en-US"/>
          </a:p>
        </p:txBody>
      </p:sp>
      <p:sp>
        <p:nvSpPr>
          <p:cNvPr id="7" name="Oval 5"/>
          <p:cNvSpPr>
            <a:spLocks noChangeArrowheads="1"/>
          </p:cNvSpPr>
          <p:nvPr/>
        </p:nvSpPr>
        <p:spPr bwMode="auto">
          <a:xfrm>
            <a:off x="1981200" y="2819400"/>
            <a:ext cx="1371600" cy="1371600"/>
          </a:xfrm>
          <a:prstGeom prst="ellipse">
            <a:avLst/>
          </a:prstGeom>
          <a:solidFill>
            <a:srgbClr val="CC99FF">
              <a:alpha val="39999"/>
            </a:srgbClr>
          </a:solidFill>
          <a:ln w="9525">
            <a:noFill/>
            <a:round/>
            <a:headEnd/>
            <a:tailEnd/>
          </a:ln>
          <a:effectLst/>
        </p:spPr>
        <p:txBody>
          <a:bodyPr wrap="none" anchor="ctr"/>
          <a:lstStyle/>
          <a:p>
            <a:pPr algn="ctr"/>
            <a:endParaRPr lang="en-US"/>
          </a:p>
        </p:txBody>
      </p:sp>
      <p:sp>
        <p:nvSpPr>
          <p:cNvPr id="8" name="Oval 6"/>
          <p:cNvSpPr>
            <a:spLocks noChangeArrowheads="1"/>
          </p:cNvSpPr>
          <p:nvPr/>
        </p:nvSpPr>
        <p:spPr bwMode="auto">
          <a:xfrm>
            <a:off x="2971800" y="3124200"/>
            <a:ext cx="838200" cy="838200"/>
          </a:xfrm>
          <a:prstGeom prst="ellipse">
            <a:avLst/>
          </a:prstGeom>
          <a:solidFill>
            <a:srgbClr val="00CCFF">
              <a:alpha val="39999"/>
            </a:srgbClr>
          </a:solidFill>
          <a:ln w="9525">
            <a:noFill/>
            <a:round/>
            <a:headEnd/>
            <a:tailEnd/>
          </a:ln>
          <a:effectLst/>
        </p:spPr>
        <p:txBody>
          <a:bodyPr wrap="none" anchor="ctr"/>
          <a:lstStyle/>
          <a:p>
            <a:pPr algn="r"/>
            <a:r>
              <a:rPr lang="en-US"/>
              <a:t>1</a:t>
            </a:r>
          </a:p>
        </p:txBody>
      </p:sp>
      <p:sp>
        <p:nvSpPr>
          <p:cNvPr id="9" name="Text Box 9"/>
          <p:cNvSpPr txBox="1">
            <a:spLocks noChangeArrowheads="1"/>
          </p:cNvSpPr>
          <p:nvPr/>
        </p:nvSpPr>
        <p:spPr bwMode="auto">
          <a:xfrm>
            <a:off x="1066800" y="3367088"/>
            <a:ext cx="438150" cy="366712"/>
          </a:xfrm>
          <a:prstGeom prst="rect">
            <a:avLst/>
          </a:prstGeom>
          <a:noFill/>
          <a:ln w="9525">
            <a:noFill/>
            <a:miter lim="800000"/>
            <a:headEnd/>
            <a:tailEnd/>
          </a:ln>
          <a:effectLst/>
        </p:spPr>
        <p:txBody>
          <a:bodyPr wrap="none">
            <a:spAutoFit/>
          </a:bodyPr>
          <a:lstStyle/>
          <a:p>
            <a:r>
              <a:rPr lang="en-US"/>
              <a:t>14</a:t>
            </a:r>
          </a:p>
        </p:txBody>
      </p:sp>
      <p:sp>
        <p:nvSpPr>
          <p:cNvPr id="10" name="Text Box 10"/>
          <p:cNvSpPr txBox="1">
            <a:spLocks noChangeArrowheads="1"/>
          </p:cNvSpPr>
          <p:nvPr/>
        </p:nvSpPr>
        <p:spPr bwMode="auto">
          <a:xfrm>
            <a:off x="2362200" y="3367088"/>
            <a:ext cx="311150" cy="366712"/>
          </a:xfrm>
          <a:prstGeom prst="rect">
            <a:avLst/>
          </a:prstGeom>
          <a:noFill/>
          <a:ln w="9525">
            <a:noFill/>
            <a:miter lim="800000"/>
            <a:headEnd/>
            <a:tailEnd/>
          </a:ln>
          <a:effectLst/>
        </p:spPr>
        <p:txBody>
          <a:bodyPr wrap="none">
            <a:spAutoFit/>
          </a:bodyPr>
          <a:lstStyle/>
          <a:p>
            <a:r>
              <a:rPr lang="en-US"/>
              <a:t>4</a:t>
            </a:r>
          </a:p>
        </p:txBody>
      </p:sp>
      <p:sp>
        <p:nvSpPr>
          <p:cNvPr id="11" name="Text Box 12"/>
          <p:cNvSpPr txBox="1">
            <a:spLocks noChangeArrowheads="1"/>
          </p:cNvSpPr>
          <p:nvPr/>
        </p:nvSpPr>
        <p:spPr bwMode="auto">
          <a:xfrm>
            <a:off x="2968625" y="3367088"/>
            <a:ext cx="311150" cy="366712"/>
          </a:xfrm>
          <a:prstGeom prst="rect">
            <a:avLst/>
          </a:prstGeom>
          <a:noFill/>
          <a:ln w="9525">
            <a:noFill/>
            <a:miter lim="800000"/>
            <a:headEnd/>
            <a:tailEnd/>
          </a:ln>
          <a:effectLst/>
        </p:spPr>
        <p:txBody>
          <a:bodyPr wrap="none">
            <a:spAutoFit/>
          </a:bodyPr>
          <a:lstStyle/>
          <a:p>
            <a:r>
              <a:rPr lang="en-US"/>
              <a:t>1</a:t>
            </a:r>
          </a:p>
        </p:txBody>
      </p:sp>
      <p:sp>
        <p:nvSpPr>
          <p:cNvPr id="12" name="Text Box 13"/>
          <p:cNvSpPr txBox="1">
            <a:spLocks noChangeArrowheads="1"/>
          </p:cNvSpPr>
          <p:nvPr/>
        </p:nvSpPr>
        <p:spPr bwMode="auto">
          <a:xfrm>
            <a:off x="914400" y="5334000"/>
            <a:ext cx="1885950" cy="915988"/>
          </a:xfrm>
          <a:prstGeom prst="rect">
            <a:avLst/>
          </a:prstGeom>
          <a:noFill/>
          <a:ln w="9525">
            <a:noFill/>
            <a:miter lim="800000"/>
            <a:headEnd/>
            <a:tailEnd/>
          </a:ln>
          <a:effectLst/>
        </p:spPr>
        <p:txBody>
          <a:bodyPr wrap="none">
            <a:spAutoFit/>
          </a:bodyPr>
          <a:lstStyle/>
          <a:p>
            <a:r>
              <a:rPr lang="en-US" dirty="0" err="1">
                <a:solidFill>
                  <a:srgbClr val="FF99FF"/>
                </a:solidFill>
              </a:rPr>
              <a:t>Exome-Seq</a:t>
            </a:r>
            <a:r>
              <a:rPr lang="en-US" dirty="0">
                <a:solidFill>
                  <a:srgbClr val="FF99FF"/>
                </a:solidFill>
              </a:rPr>
              <a:t> (15)</a:t>
            </a:r>
          </a:p>
          <a:p>
            <a:r>
              <a:rPr lang="en-US" dirty="0">
                <a:solidFill>
                  <a:srgbClr val="CC99FF"/>
                </a:solidFill>
              </a:rPr>
              <a:t>Genome-</a:t>
            </a:r>
            <a:r>
              <a:rPr lang="en-US" dirty="0" err="1">
                <a:solidFill>
                  <a:srgbClr val="CC99FF"/>
                </a:solidFill>
              </a:rPr>
              <a:t>Seq</a:t>
            </a:r>
            <a:r>
              <a:rPr lang="en-US" dirty="0">
                <a:solidFill>
                  <a:srgbClr val="CC99FF"/>
                </a:solidFill>
              </a:rPr>
              <a:t> (2)</a:t>
            </a:r>
          </a:p>
          <a:p>
            <a:r>
              <a:rPr lang="en-US" dirty="0">
                <a:solidFill>
                  <a:srgbClr val="0099FF"/>
                </a:solidFill>
              </a:rPr>
              <a:t>RNA-</a:t>
            </a:r>
            <a:r>
              <a:rPr lang="en-US" dirty="0" err="1">
                <a:solidFill>
                  <a:srgbClr val="0099FF"/>
                </a:solidFill>
              </a:rPr>
              <a:t>Seq</a:t>
            </a:r>
            <a:r>
              <a:rPr lang="en-US" dirty="0">
                <a:solidFill>
                  <a:srgbClr val="0099FF"/>
                </a:solidFill>
              </a:rPr>
              <a:t> (5)</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457200" y="274638"/>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mj-lt"/>
                <a:ea typeface="+mj-ea"/>
                <a:cs typeface="+mj-cs"/>
              </a:rPr>
              <a:t>SNV annotation </a:t>
            </a:r>
            <a:r>
              <a:rPr kumimoji="0" lang="en-US" sz="3600" b="0" i="0" u="none" strike="noStrike" kern="1200" cap="none" spc="0" normalizeH="0" noProof="0" dirty="0" smtClean="0">
                <a:ln>
                  <a:noFill/>
                </a:ln>
                <a:solidFill>
                  <a:schemeClr val="tx1"/>
                </a:solidFill>
                <a:effectLst/>
                <a:uLnTx/>
                <a:uFillTx/>
                <a:latin typeface="+mj-lt"/>
                <a:ea typeface="+mj-ea"/>
                <a:cs typeface="+mj-cs"/>
              </a:rPr>
              <a:t>of Line 54 and Line 88</a:t>
            </a:r>
            <a:br>
              <a:rPr kumimoji="0" lang="en-US" sz="3600" b="0" i="0" u="none" strike="noStrike" kern="1200" cap="none" spc="0" normalizeH="0" noProof="0" dirty="0" smtClean="0">
                <a:ln>
                  <a:noFill/>
                </a:ln>
                <a:solidFill>
                  <a:schemeClr val="tx1"/>
                </a:solidFill>
                <a:effectLst/>
                <a:uLnTx/>
                <a:uFillTx/>
                <a:latin typeface="+mj-lt"/>
                <a:ea typeface="+mj-ea"/>
                <a:cs typeface="+mj-cs"/>
              </a:rPr>
            </a:br>
            <a:r>
              <a:rPr kumimoji="0" lang="en-US" sz="2800" b="0" i="0" u="none" strike="noStrike" kern="1200" cap="none" spc="0" normalizeH="0" noProof="0" dirty="0" smtClean="0">
                <a:ln>
                  <a:noFill/>
                </a:ln>
                <a:solidFill>
                  <a:schemeClr val="tx1"/>
                </a:solidFill>
                <a:effectLst/>
                <a:uLnTx/>
                <a:uFillTx/>
                <a:latin typeface="+mj-lt"/>
                <a:ea typeface="+mj-ea"/>
                <a:cs typeface="+mj-cs"/>
              </a:rPr>
              <a:t>based on Solid </a:t>
            </a:r>
            <a:r>
              <a:rPr kumimoji="0" lang="en-US" sz="2800" b="0" i="0" u="none" strike="noStrike" kern="1200" cap="none" spc="0" normalizeH="0" noProof="0" dirty="0" err="1" smtClean="0">
                <a:ln>
                  <a:noFill/>
                </a:ln>
                <a:solidFill>
                  <a:schemeClr val="tx1"/>
                </a:solidFill>
                <a:effectLst/>
                <a:uLnTx/>
                <a:uFillTx/>
                <a:latin typeface="+mj-lt"/>
                <a:ea typeface="+mj-ea"/>
                <a:cs typeface="+mj-cs"/>
              </a:rPr>
              <a:t>dibayes</a:t>
            </a:r>
            <a:r>
              <a:rPr kumimoji="0" lang="en-US" sz="2800" b="0" i="0" u="none" strike="noStrike" kern="1200" cap="none" spc="0" normalizeH="0" noProof="0" dirty="0" smtClean="0">
                <a:ln>
                  <a:noFill/>
                </a:ln>
                <a:solidFill>
                  <a:schemeClr val="tx1"/>
                </a:solidFill>
                <a:effectLst/>
                <a:uLnTx/>
                <a:uFillTx/>
                <a:latin typeface="+mj-lt"/>
                <a:ea typeface="+mj-ea"/>
                <a:cs typeface="+mj-cs"/>
              </a:rPr>
              <a:t> SNV results</a:t>
            </a:r>
            <a:endParaRPr kumimoji="0" lang="en-US" sz="2800" b="0" i="0" u="none" strike="noStrike" kern="1200" cap="none" spc="0" normalizeH="0" baseline="0" noProof="0" dirty="0" smtClean="0">
              <a:ln>
                <a:noFill/>
              </a:ln>
              <a:solidFill>
                <a:schemeClr val="tx1"/>
              </a:solidFill>
              <a:effectLst/>
              <a:uLnTx/>
              <a:uFillTx/>
              <a:latin typeface="+mj-lt"/>
              <a:ea typeface="+mj-ea"/>
              <a:cs typeface="+mj-cs"/>
            </a:endParaRPr>
          </a:p>
        </p:txBody>
      </p:sp>
      <p:graphicFrame>
        <p:nvGraphicFramePr>
          <p:cNvPr id="5" name="Table 4"/>
          <p:cNvGraphicFramePr>
            <a:graphicFrameLocks noGrp="1"/>
          </p:cNvGraphicFramePr>
          <p:nvPr/>
        </p:nvGraphicFramePr>
        <p:xfrm>
          <a:off x="609600" y="1752600"/>
          <a:ext cx="7543800" cy="3810005"/>
        </p:xfrm>
        <a:graphic>
          <a:graphicData uri="http://schemas.openxmlformats.org/drawingml/2006/table">
            <a:tbl>
              <a:tblPr/>
              <a:tblGrid>
                <a:gridCol w="2000841"/>
                <a:gridCol w="712800"/>
                <a:gridCol w="687790"/>
                <a:gridCol w="737809"/>
                <a:gridCol w="687790"/>
                <a:gridCol w="703421"/>
                <a:gridCol w="687790"/>
                <a:gridCol w="687790"/>
                <a:gridCol w="637769"/>
              </a:tblGrid>
              <a:tr h="254536">
                <a:tc>
                  <a:txBody>
                    <a:bodyPr/>
                    <a:lstStyle/>
                    <a:p>
                      <a:pPr algn="l" fontAlgn="b"/>
                      <a:r>
                        <a:rPr lang="en-US" sz="1100" b="0" i="0" u="none" strike="noStrike" dirty="0">
                          <a:solidFill>
                            <a:srgbClr val="9C6500"/>
                          </a:solidFill>
                          <a:latin typeface="Calibri"/>
                        </a:rPr>
                        <a:t>Library:</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EB9C"/>
                    </a:solidFill>
                  </a:tcPr>
                </a:tc>
                <a:tc>
                  <a:txBody>
                    <a:bodyPr/>
                    <a:lstStyle/>
                    <a:p>
                      <a:pPr algn="l" fontAlgn="b"/>
                      <a:r>
                        <a:rPr lang="en-US" sz="1100" b="0" i="0" u="none" strike="noStrike">
                          <a:solidFill>
                            <a:srgbClr val="9C6500"/>
                          </a:solidFill>
                          <a:latin typeface="Calibri"/>
                        </a:rPr>
                        <a:t>HS2423</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EB9C"/>
                    </a:solidFill>
                  </a:tcPr>
                </a:tc>
                <a:tc>
                  <a:txBody>
                    <a:bodyPr/>
                    <a:lstStyle/>
                    <a:p>
                      <a:pPr algn="l" fontAlgn="b"/>
                      <a:r>
                        <a:rPr lang="en-US" sz="1100" b="0" i="0" u="none" strike="noStrike">
                          <a:solidFill>
                            <a:srgbClr val="9C6500"/>
                          </a:solidFill>
                          <a:latin typeface="Calibri"/>
                        </a:rPr>
                        <a:t>HS2424</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EB9C"/>
                    </a:solidFill>
                  </a:tcPr>
                </a:tc>
                <a:tc>
                  <a:txBody>
                    <a:bodyPr/>
                    <a:lstStyle/>
                    <a:p>
                      <a:pPr algn="l" fontAlgn="b"/>
                      <a:r>
                        <a:rPr lang="en-US" sz="1100" b="0" i="0" u="none" strike="noStrike">
                          <a:solidFill>
                            <a:srgbClr val="9C6500"/>
                          </a:solidFill>
                          <a:latin typeface="Calibri"/>
                        </a:rPr>
                        <a:t>HS2425</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EB9C"/>
                    </a:solidFill>
                  </a:tcPr>
                </a:tc>
                <a:tc>
                  <a:txBody>
                    <a:bodyPr/>
                    <a:lstStyle/>
                    <a:p>
                      <a:pPr algn="l" fontAlgn="b"/>
                      <a:r>
                        <a:rPr lang="en-US" sz="1100" b="0" i="0" u="none" strike="noStrike">
                          <a:solidFill>
                            <a:srgbClr val="9C6500"/>
                          </a:solidFill>
                          <a:latin typeface="Calibri"/>
                        </a:rPr>
                        <a:t>HS2426</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EB9C"/>
                    </a:solidFill>
                  </a:tcPr>
                </a:tc>
                <a:tc>
                  <a:txBody>
                    <a:bodyPr/>
                    <a:lstStyle/>
                    <a:p>
                      <a:pPr algn="l" fontAlgn="b"/>
                      <a:r>
                        <a:rPr lang="en-US" sz="1100" b="0" i="0" u="none" strike="noStrike">
                          <a:solidFill>
                            <a:srgbClr val="9C6500"/>
                          </a:solidFill>
                          <a:latin typeface="Calibri"/>
                        </a:rPr>
                        <a:t>HS0709</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EB9C"/>
                    </a:solidFill>
                  </a:tcPr>
                </a:tc>
                <a:tc>
                  <a:txBody>
                    <a:bodyPr/>
                    <a:lstStyle/>
                    <a:p>
                      <a:pPr algn="l" fontAlgn="b"/>
                      <a:r>
                        <a:rPr lang="en-US" sz="1100" b="0" i="0" u="none" strike="noStrike">
                          <a:solidFill>
                            <a:srgbClr val="9C6500"/>
                          </a:solidFill>
                          <a:latin typeface="Calibri"/>
                        </a:rPr>
                        <a:t>HS1082</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EB9C"/>
                    </a:solidFill>
                  </a:tcPr>
                </a:tc>
                <a:tc>
                  <a:txBody>
                    <a:bodyPr/>
                    <a:lstStyle/>
                    <a:p>
                      <a:pPr algn="l" fontAlgn="b"/>
                      <a:r>
                        <a:rPr lang="en-US" sz="1100" b="0" i="0" u="none" strike="noStrike">
                          <a:solidFill>
                            <a:srgbClr val="9C6500"/>
                          </a:solidFill>
                          <a:latin typeface="Calibri"/>
                        </a:rPr>
                        <a:t>HS1893</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EB9C"/>
                    </a:solidFill>
                  </a:tcPr>
                </a:tc>
                <a:tc>
                  <a:txBody>
                    <a:bodyPr/>
                    <a:lstStyle/>
                    <a:p>
                      <a:pPr algn="l" fontAlgn="b"/>
                      <a:r>
                        <a:rPr lang="en-US" sz="1100" b="0" i="0" u="none" strike="noStrike" dirty="0">
                          <a:solidFill>
                            <a:srgbClr val="9C6500"/>
                          </a:solidFill>
                          <a:latin typeface="Calibri"/>
                        </a:rPr>
                        <a:t>HS1894</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EB9C"/>
                    </a:solidFill>
                  </a:tcPr>
                </a:tc>
              </a:tr>
              <a:tr h="282110">
                <a:tc>
                  <a:txBody>
                    <a:bodyPr/>
                    <a:lstStyle/>
                    <a:p>
                      <a:pPr algn="l" fontAlgn="b"/>
                      <a:r>
                        <a:rPr lang="en-US" sz="1000" b="0" i="0" u="none" strike="noStrike" dirty="0">
                          <a:solidFill>
                            <a:srgbClr val="000000"/>
                          </a:solidFill>
                          <a:latin typeface="Calibri"/>
                        </a:rPr>
                        <a:t>Source:</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2">
                  <a:txBody>
                    <a:bodyPr/>
                    <a:lstStyle/>
                    <a:p>
                      <a:pPr algn="l" fontAlgn="b"/>
                      <a:r>
                        <a:rPr lang="en-US" sz="1000" b="1" i="0" u="none" strike="noStrike">
                          <a:solidFill>
                            <a:srgbClr val="000000"/>
                          </a:solidFill>
                          <a:latin typeface="Calibri"/>
                        </a:rPr>
                        <a:t>Line 88</a:t>
                      </a:r>
                      <a:r>
                        <a:rPr lang="en-US" sz="1000" b="0" i="0" u="none" strike="noStrike">
                          <a:solidFill>
                            <a:srgbClr val="000000"/>
                          </a:solidFill>
                          <a:latin typeface="Calibri"/>
                        </a:rPr>
                        <a:t> genomic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l" fontAlgn="b"/>
                      <a:r>
                        <a:rPr lang="en-US" sz="1000" b="1" i="0" u="none" strike="noStrike">
                          <a:solidFill>
                            <a:srgbClr val="000000"/>
                          </a:solidFill>
                          <a:latin typeface="Calibri"/>
                        </a:rPr>
                        <a:t>Line 54</a:t>
                      </a:r>
                      <a:r>
                        <a:rPr lang="en-US" sz="1000" b="0" i="0" u="none" strike="noStrike">
                          <a:solidFill>
                            <a:srgbClr val="000000"/>
                          </a:solidFill>
                          <a:latin typeface="Calibri"/>
                        </a:rPr>
                        <a:t> genomic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l" fontAlgn="b"/>
                      <a:r>
                        <a:rPr lang="en-US" sz="1000" b="1" i="0" u="none" strike="noStrike">
                          <a:solidFill>
                            <a:srgbClr val="000000"/>
                          </a:solidFill>
                          <a:latin typeface="Calibri"/>
                        </a:rPr>
                        <a:t>Line 54</a:t>
                      </a:r>
                      <a:r>
                        <a:rPr lang="en-US" sz="1000" b="0" i="0" u="none" strike="noStrike">
                          <a:solidFill>
                            <a:srgbClr val="000000"/>
                          </a:solidFill>
                          <a:latin typeface="Calibri"/>
                        </a:rPr>
                        <a:t> RNA-seq</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l" fontAlgn="b"/>
                      <a:r>
                        <a:rPr lang="en-US" sz="1000" b="1" i="0" u="none" strike="noStrike" dirty="0">
                          <a:solidFill>
                            <a:srgbClr val="000000"/>
                          </a:solidFill>
                          <a:latin typeface="Calibri"/>
                        </a:rPr>
                        <a:t>Line 54</a:t>
                      </a:r>
                      <a:r>
                        <a:rPr lang="en-US" sz="1000" b="0" i="0" u="none" strike="noStrike" dirty="0">
                          <a:solidFill>
                            <a:srgbClr val="000000"/>
                          </a:solidFill>
                          <a:latin typeface="Calibri"/>
                        </a:rPr>
                        <a:t> </a:t>
                      </a:r>
                      <a:r>
                        <a:rPr lang="en-US" sz="1000" b="0" i="0" u="none" strike="noStrike" dirty="0" err="1">
                          <a:solidFill>
                            <a:srgbClr val="000000"/>
                          </a:solidFill>
                          <a:latin typeface="Calibri"/>
                        </a:rPr>
                        <a:t>exome</a:t>
                      </a:r>
                      <a:endParaRPr lang="en-US" sz="10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r>
              <a:tr h="254536">
                <a:tc>
                  <a:txBody>
                    <a:bodyPr/>
                    <a:lstStyle/>
                    <a:p>
                      <a:pPr algn="l" fontAlgn="b"/>
                      <a:r>
                        <a:rPr lang="en-US" sz="1000" b="0" i="0" u="none" strike="noStrike">
                          <a:solidFill>
                            <a:srgbClr val="000000"/>
                          </a:solidFill>
                          <a:latin typeface="Calibri"/>
                        </a:rPr>
                        <a:t>Type:</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9C0006"/>
                          </a:solidFill>
                          <a:latin typeface="Calibri"/>
                        </a:rPr>
                        <a:t>tumour</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l" fontAlgn="b"/>
                      <a:r>
                        <a:rPr lang="en-US" sz="1000" b="0" i="0" u="none" strike="noStrike">
                          <a:solidFill>
                            <a:srgbClr val="006100"/>
                          </a:solidFill>
                          <a:latin typeface="Calibri"/>
                        </a:rPr>
                        <a:t>normal</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FCE"/>
                    </a:solidFill>
                  </a:tcPr>
                </a:tc>
                <a:tc>
                  <a:txBody>
                    <a:bodyPr/>
                    <a:lstStyle/>
                    <a:p>
                      <a:pPr algn="l" fontAlgn="b"/>
                      <a:r>
                        <a:rPr lang="en-US" sz="1000" b="0" i="0" u="none" strike="noStrike">
                          <a:solidFill>
                            <a:srgbClr val="9C0006"/>
                          </a:solidFill>
                          <a:latin typeface="Calibri"/>
                        </a:rPr>
                        <a:t>tumour</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l" fontAlgn="b"/>
                      <a:r>
                        <a:rPr lang="en-US" sz="1000" b="0" i="0" u="none" strike="noStrike">
                          <a:solidFill>
                            <a:srgbClr val="006100"/>
                          </a:solidFill>
                          <a:latin typeface="Calibri"/>
                        </a:rPr>
                        <a:t>normal</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FCE"/>
                    </a:solidFill>
                  </a:tcPr>
                </a:tc>
                <a:tc>
                  <a:txBody>
                    <a:bodyPr/>
                    <a:lstStyle/>
                    <a:p>
                      <a:pPr algn="l" fontAlgn="b"/>
                      <a:r>
                        <a:rPr lang="en-US" sz="1000" b="0" i="0" u="none" strike="noStrike">
                          <a:solidFill>
                            <a:srgbClr val="9C0006"/>
                          </a:solidFill>
                          <a:latin typeface="Calibri"/>
                        </a:rPr>
                        <a:t>tumour</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l" fontAlgn="b"/>
                      <a:r>
                        <a:rPr lang="en-US" sz="1000" b="0" i="0" u="none" strike="noStrike">
                          <a:solidFill>
                            <a:srgbClr val="9C0006"/>
                          </a:solidFill>
                          <a:latin typeface="Calibri"/>
                        </a:rPr>
                        <a:t>tumour</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l" fontAlgn="b"/>
                      <a:r>
                        <a:rPr lang="en-US" sz="1000" b="0" i="0" u="none" strike="noStrike">
                          <a:solidFill>
                            <a:srgbClr val="9C0006"/>
                          </a:solidFill>
                          <a:latin typeface="Calibri"/>
                        </a:rPr>
                        <a:t>tumour</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l" fontAlgn="b"/>
                      <a:r>
                        <a:rPr lang="en-US" sz="1000" b="0" i="0" u="none" strike="noStrike" dirty="0">
                          <a:solidFill>
                            <a:srgbClr val="006100"/>
                          </a:solidFill>
                          <a:latin typeface="Calibri"/>
                        </a:rPr>
                        <a:t>normal</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FCE"/>
                    </a:solidFill>
                  </a:tcPr>
                </a:tc>
              </a:tr>
              <a:tr h="254536">
                <a:tc>
                  <a:txBody>
                    <a:bodyPr/>
                    <a:lstStyle/>
                    <a:p>
                      <a:pPr algn="l" fontAlgn="b"/>
                      <a:r>
                        <a:rPr lang="en-US" sz="1000" b="1" i="0" u="none" strike="noStrike">
                          <a:solidFill>
                            <a:srgbClr val="000000"/>
                          </a:solidFill>
                          <a:latin typeface="Calibri"/>
                        </a:rPr>
                        <a:t>Total number of SNPs</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solidFill>
                            <a:srgbClr val="000000"/>
                          </a:solidFill>
                          <a:latin typeface="Calibri"/>
                        </a:rPr>
                        <a:t>2655332</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solidFill>
                            <a:srgbClr val="000000"/>
                          </a:solidFill>
                          <a:latin typeface="Calibri"/>
                        </a:rPr>
                        <a:t>4050992</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solidFill>
                            <a:srgbClr val="000000"/>
                          </a:solidFill>
                          <a:latin typeface="Calibri"/>
                        </a:rPr>
                        <a:t>2165750</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solidFill>
                            <a:srgbClr val="000000"/>
                          </a:solidFill>
                          <a:latin typeface="Calibri"/>
                        </a:rPr>
                        <a:t>3923918</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solidFill>
                            <a:srgbClr val="000000"/>
                          </a:solidFill>
                          <a:latin typeface="Calibri"/>
                        </a:rPr>
                        <a:t>18053</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solidFill>
                            <a:srgbClr val="000000"/>
                          </a:solidFill>
                          <a:latin typeface="Calibri"/>
                        </a:rPr>
                        <a:t>332969</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solidFill>
                            <a:srgbClr val="000000"/>
                          </a:solidFill>
                          <a:latin typeface="Calibri"/>
                        </a:rPr>
                        <a:t>80889</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dirty="0">
                          <a:solidFill>
                            <a:srgbClr val="000000"/>
                          </a:solidFill>
                          <a:latin typeface="Calibri"/>
                        </a:rPr>
                        <a:t>179512</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r h="254536">
                <a:tc>
                  <a:txBody>
                    <a:bodyPr/>
                    <a:lstStyle/>
                    <a:p>
                      <a:pPr algn="l" fontAlgn="b"/>
                      <a:r>
                        <a:rPr lang="en-US" sz="1000" b="1" i="0" u="none" strike="noStrike">
                          <a:solidFill>
                            <a:srgbClr val="000000"/>
                          </a:solidFill>
                          <a:latin typeface="Calibri"/>
                        </a:rPr>
                        <a:t>dbSNP 129 concordance</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solidFill>
                            <a:srgbClr val="000000"/>
                          </a:solidFill>
                          <a:latin typeface="Calibri"/>
                        </a:rPr>
                        <a:t>0.81577445</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000" b="0" i="0" u="none" strike="noStrike">
                          <a:solidFill>
                            <a:srgbClr val="000000"/>
                          </a:solidFill>
                          <a:latin typeface="Calibri"/>
                        </a:rPr>
                        <a:t>0.6955859</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solidFill>
                            <a:srgbClr val="000000"/>
                          </a:solidFill>
                          <a:latin typeface="Calibri"/>
                        </a:rPr>
                        <a:t>0.90447282</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000" b="0" i="0" u="none" strike="noStrike">
                          <a:solidFill>
                            <a:srgbClr val="000000"/>
                          </a:solidFill>
                          <a:latin typeface="Calibri"/>
                        </a:rPr>
                        <a:t>0.7286949</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solidFill>
                            <a:srgbClr val="000000"/>
                          </a:solidFill>
                          <a:latin typeface="Calibri"/>
                        </a:rPr>
                        <a:t>0.86074337</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000" b="0" i="0" u="none" strike="noStrike">
                          <a:solidFill>
                            <a:srgbClr val="000000"/>
                          </a:solidFill>
                          <a:latin typeface="Calibri"/>
                        </a:rPr>
                        <a:t>0.6933018</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000" b="0" i="0" u="none" strike="noStrike" dirty="0">
                          <a:solidFill>
                            <a:srgbClr val="000000"/>
                          </a:solidFill>
                          <a:latin typeface="Calibri"/>
                        </a:rPr>
                        <a:t>0.8516032</a:t>
                      </a:r>
                    </a:p>
                  </a:txBody>
                  <a:tcPr marL="0" marR="0" marT="0" marB="0" anchor="b">
                    <a:lnL>
                      <a:noFill/>
                    </a:lnL>
                    <a:lnR>
                      <a:noFill/>
                    </a:lnR>
                    <a:lnT>
                      <a:noFill/>
                    </a:lnT>
                    <a:lnB>
                      <a:noFill/>
                    </a:lnB>
                  </a:tcPr>
                </a:tc>
              </a:tr>
              <a:tr h="254536">
                <a:tc>
                  <a:txBody>
                    <a:bodyPr/>
                    <a:lstStyle/>
                    <a:p>
                      <a:pPr algn="l" fontAlgn="b"/>
                      <a:r>
                        <a:rPr lang="en-US" sz="1000" b="1" i="0" u="none" strike="noStrike">
                          <a:solidFill>
                            <a:srgbClr val="000000"/>
                          </a:solidFill>
                          <a:latin typeface="Calibri"/>
                        </a:rPr>
                        <a:t>Intergenic</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solidFill>
                            <a:srgbClr val="000000"/>
                          </a:solidFill>
                          <a:latin typeface="Calibri"/>
                        </a:rPr>
                        <a:t>1663267</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000" b="0" i="0" u="none" strike="noStrike">
                          <a:solidFill>
                            <a:srgbClr val="000000"/>
                          </a:solidFill>
                          <a:latin typeface="Calibri"/>
                        </a:rPr>
                        <a:t>2606896</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solidFill>
                            <a:srgbClr val="000000"/>
                          </a:solidFill>
                          <a:latin typeface="Calibri"/>
                        </a:rPr>
                        <a:t>1353654</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000" b="0" i="0" u="none" strike="noStrike">
                          <a:solidFill>
                            <a:srgbClr val="000000"/>
                          </a:solidFill>
                          <a:latin typeface="Calibri"/>
                        </a:rPr>
                        <a:t>2509523</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000" b="0" i="0" u="none" strike="noStrike">
                          <a:solidFill>
                            <a:srgbClr val="000000"/>
                          </a:solidFill>
                          <a:latin typeface="Calibri"/>
                        </a:rPr>
                        <a:t>91483</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solidFill>
                            <a:srgbClr val="000000"/>
                          </a:solidFill>
                          <a:latin typeface="Calibri"/>
                        </a:rPr>
                        <a:t>10590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000" b="0" i="0" u="none" strike="noStrike" dirty="0">
                          <a:solidFill>
                            <a:srgbClr val="000000"/>
                          </a:solidFill>
                          <a:latin typeface="Calibri"/>
                        </a:rPr>
                        <a:t>76452</a:t>
                      </a:r>
                    </a:p>
                  </a:txBody>
                  <a:tcPr marL="0" marR="0" marT="0" marB="0" anchor="b">
                    <a:lnL>
                      <a:noFill/>
                    </a:lnL>
                    <a:lnR>
                      <a:noFill/>
                    </a:lnR>
                    <a:lnT>
                      <a:noFill/>
                    </a:lnT>
                    <a:lnB>
                      <a:noFill/>
                    </a:lnB>
                  </a:tcPr>
                </a:tc>
              </a:tr>
              <a:tr h="254536">
                <a:tc>
                  <a:txBody>
                    <a:bodyPr/>
                    <a:lstStyle/>
                    <a:p>
                      <a:pPr algn="l" fontAlgn="b"/>
                      <a:r>
                        <a:rPr lang="en-US" sz="1000" b="1" i="0" u="none" strike="noStrike">
                          <a:solidFill>
                            <a:srgbClr val="000000"/>
                          </a:solidFill>
                          <a:latin typeface="Calibri"/>
                        </a:rPr>
                        <a:t>Intragenic</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solidFill>
                            <a:srgbClr val="000000"/>
                          </a:solidFill>
                          <a:latin typeface="Calibri"/>
                        </a:rPr>
                        <a:t>992065</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000" b="0" i="0" u="none" strike="noStrike">
                          <a:solidFill>
                            <a:srgbClr val="000000"/>
                          </a:solidFill>
                          <a:latin typeface="Calibri"/>
                        </a:rPr>
                        <a:t>1444096</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solidFill>
                            <a:srgbClr val="000000"/>
                          </a:solidFill>
                          <a:latin typeface="Calibri"/>
                        </a:rPr>
                        <a:t>812096</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000" b="0" i="0" u="none" strike="noStrike">
                          <a:solidFill>
                            <a:srgbClr val="000000"/>
                          </a:solidFill>
                          <a:latin typeface="Calibri"/>
                        </a:rPr>
                        <a:t>1414395</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solidFill>
                            <a:srgbClr val="000000"/>
                          </a:solidFill>
                          <a:latin typeface="Calibri"/>
                        </a:rPr>
                        <a:t>18053</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000" b="0" i="0" u="none" strike="noStrike">
                          <a:solidFill>
                            <a:srgbClr val="000000"/>
                          </a:solidFill>
                          <a:latin typeface="Calibri"/>
                        </a:rPr>
                        <a:t>241486</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dirty="0">
                          <a:solidFill>
                            <a:srgbClr val="000000"/>
                          </a:solidFill>
                          <a:latin typeface="Calibri"/>
                        </a:rPr>
                        <a:t>70299</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000" b="0" i="0" u="none" strike="noStrike" dirty="0">
                          <a:solidFill>
                            <a:srgbClr val="000000"/>
                          </a:solidFill>
                          <a:latin typeface="Calibri"/>
                        </a:rPr>
                        <a:t>103060</a:t>
                      </a:r>
                    </a:p>
                  </a:txBody>
                  <a:tcPr marL="0" marR="0" marT="0" marB="0" anchor="b">
                    <a:lnL>
                      <a:noFill/>
                    </a:lnL>
                    <a:lnR>
                      <a:noFill/>
                    </a:lnR>
                    <a:lnT>
                      <a:noFill/>
                    </a:lnT>
                    <a:lnB>
                      <a:noFill/>
                    </a:lnB>
                  </a:tcPr>
                </a:tc>
              </a:tr>
              <a:tr h="254536">
                <a:tc>
                  <a:txBody>
                    <a:bodyPr/>
                    <a:lstStyle/>
                    <a:p>
                      <a:pPr algn="l" fontAlgn="b"/>
                      <a:r>
                        <a:rPr lang="en-US" sz="1000" b="1" i="0" u="none" strike="noStrike">
                          <a:solidFill>
                            <a:srgbClr val="000000"/>
                          </a:solidFill>
                          <a:latin typeface="Calibri"/>
                        </a:rPr>
                        <a:t>   not coding</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solidFill>
                            <a:srgbClr val="000000"/>
                          </a:solidFill>
                          <a:latin typeface="Calibri"/>
                        </a:rPr>
                        <a:t>9775</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000" b="0" i="0" u="none" strike="noStrike">
                          <a:solidFill>
                            <a:srgbClr val="000000"/>
                          </a:solidFill>
                          <a:latin typeface="Calibri"/>
                        </a:rPr>
                        <a:t>21395</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solidFill>
                            <a:srgbClr val="000000"/>
                          </a:solidFill>
                          <a:latin typeface="Calibri"/>
                        </a:rPr>
                        <a:t>8503</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000" b="0" i="0" u="none" strike="noStrike">
                          <a:solidFill>
                            <a:srgbClr val="000000"/>
                          </a:solidFill>
                          <a:latin typeface="Calibri"/>
                        </a:rPr>
                        <a:t>20810</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solidFill>
                            <a:srgbClr val="000000"/>
                          </a:solidFill>
                          <a:latin typeface="Calibri"/>
                        </a:rPr>
                        <a:t>366</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000" b="0" i="0" u="none" strike="noStrike">
                          <a:solidFill>
                            <a:srgbClr val="000000"/>
                          </a:solidFill>
                          <a:latin typeface="Calibri"/>
                        </a:rPr>
                        <a:t>1225</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solidFill>
                            <a:srgbClr val="000000"/>
                          </a:solidFill>
                          <a:latin typeface="Calibri"/>
                        </a:rPr>
                        <a:t>3648</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000" b="0" i="0" u="none" strike="noStrike" dirty="0">
                          <a:solidFill>
                            <a:srgbClr val="000000"/>
                          </a:solidFill>
                          <a:latin typeface="Calibri"/>
                        </a:rPr>
                        <a:t>3283</a:t>
                      </a:r>
                    </a:p>
                  </a:txBody>
                  <a:tcPr marL="0" marR="0" marT="0" marB="0" anchor="b">
                    <a:lnL>
                      <a:noFill/>
                    </a:lnL>
                    <a:lnR>
                      <a:noFill/>
                    </a:lnR>
                    <a:lnT>
                      <a:noFill/>
                    </a:lnT>
                    <a:lnB>
                      <a:noFill/>
                    </a:lnB>
                  </a:tcPr>
                </a:tc>
              </a:tr>
              <a:tr h="254536">
                <a:tc>
                  <a:txBody>
                    <a:bodyPr/>
                    <a:lstStyle/>
                    <a:p>
                      <a:pPr algn="l" fontAlgn="b"/>
                      <a:r>
                        <a:rPr lang="en-US" sz="1000" b="1" i="0" u="none" strike="noStrike">
                          <a:solidFill>
                            <a:srgbClr val="000000"/>
                          </a:solidFill>
                          <a:latin typeface="Calibri"/>
                        </a:rPr>
                        <a:t>   5-UTR</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solidFill>
                            <a:srgbClr val="000000"/>
                          </a:solidFill>
                          <a:latin typeface="Calibri"/>
                        </a:rPr>
                        <a:t>1961</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000" b="0" i="0" u="none" strike="noStrike">
                          <a:solidFill>
                            <a:srgbClr val="000000"/>
                          </a:solidFill>
                          <a:latin typeface="Calibri"/>
                        </a:rPr>
                        <a:t>3211</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solidFill>
                            <a:srgbClr val="000000"/>
                          </a:solidFill>
                          <a:latin typeface="Calibri"/>
                        </a:rPr>
                        <a:t>1977</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000" b="0" i="0" u="none" strike="noStrike">
                          <a:solidFill>
                            <a:srgbClr val="000000"/>
                          </a:solidFill>
                          <a:latin typeface="Calibri"/>
                        </a:rPr>
                        <a:t>3444</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solidFill>
                            <a:srgbClr val="000000"/>
                          </a:solidFill>
                          <a:latin typeface="Calibri"/>
                        </a:rPr>
                        <a:t>682</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000" b="0" i="0" u="none" strike="noStrike">
                          <a:solidFill>
                            <a:srgbClr val="000000"/>
                          </a:solidFill>
                          <a:latin typeface="Calibri"/>
                        </a:rPr>
                        <a:t>1568</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solidFill>
                            <a:srgbClr val="000000"/>
                          </a:solidFill>
                          <a:latin typeface="Calibri"/>
                        </a:rPr>
                        <a:t>709</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000" b="0" i="0" u="none" strike="noStrike" dirty="0">
                          <a:solidFill>
                            <a:srgbClr val="000000"/>
                          </a:solidFill>
                          <a:latin typeface="Calibri"/>
                        </a:rPr>
                        <a:t>1015</a:t>
                      </a:r>
                    </a:p>
                  </a:txBody>
                  <a:tcPr marL="0" marR="0" marT="0" marB="0" anchor="b">
                    <a:lnL>
                      <a:noFill/>
                    </a:lnL>
                    <a:lnR>
                      <a:noFill/>
                    </a:lnR>
                    <a:lnT>
                      <a:noFill/>
                    </a:lnT>
                    <a:lnB>
                      <a:noFill/>
                    </a:lnB>
                  </a:tcPr>
                </a:tc>
              </a:tr>
              <a:tr h="254536">
                <a:tc>
                  <a:txBody>
                    <a:bodyPr/>
                    <a:lstStyle/>
                    <a:p>
                      <a:pPr algn="l" fontAlgn="b"/>
                      <a:r>
                        <a:rPr lang="en-US" sz="1000" b="1" i="0" u="none" strike="noStrike">
                          <a:solidFill>
                            <a:srgbClr val="000000"/>
                          </a:solidFill>
                          <a:latin typeface="Calibri"/>
                        </a:rPr>
                        <a:t>   3-UTR</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solidFill>
                            <a:srgbClr val="000000"/>
                          </a:solidFill>
                          <a:latin typeface="Calibri"/>
                        </a:rPr>
                        <a:t>25203</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000" b="0" i="0" u="none" strike="noStrike">
                          <a:solidFill>
                            <a:srgbClr val="000000"/>
                          </a:solidFill>
                          <a:latin typeface="Calibri"/>
                        </a:rPr>
                        <a:t>35980</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solidFill>
                            <a:srgbClr val="000000"/>
                          </a:solidFill>
                          <a:latin typeface="Calibri"/>
                        </a:rPr>
                        <a:t>20610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000" b="0" i="0" u="none" strike="noStrike">
                          <a:solidFill>
                            <a:srgbClr val="000000"/>
                          </a:solidFill>
                          <a:latin typeface="Calibri"/>
                        </a:rPr>
                        <a:t>35176</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solidFill>
                            <a:srgbClr val="000000"/>
                          </a:solidFill>
                          <a:latin typeface="Calibri"/>
                        </a:rPr>
                        <a:t>8621</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000" b="0" i="0" u="none" strike="noStrike">
                          <a:solidFill>
                            <a:srgbClr val="000000"/>
                          </a:solidFill>
                          <a:latin typeface="Calibri"/>
                        </a:rPr>
                        <a:t>15398</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solidFill>
                            <a:srgbClr val="000000"/>
                          </a:solidFill>
                          <a:latin typeface="Calibri"/>
                        </a:rPr>
                        <a:t>2272</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000" b="0" i="0" u="none" strike="noStrike" dirty="0">
                          <a:solidFill>
                            <a:srgbClr val="000000"/>
                          </a:solidFill>
                          <a:latin typeface="Calibri"/>
                        </a:rPr>
                        <a:t>3569</a:t>
                      </a:r>
                    </a:p>
                  </a:txBody>
                  <a:tcPr marL="0" marR="0" marT="0" marB="0" anchor="b">
                    <a:lnL>
                      <a:noFill/>
                    </a:lnL>
                    <a:lnR>
                      <a:noFill/>
                    </a:lnR>
                    <a:lnT>
                      <a:noFill/>
                    </a:lnT>
                    <a:lnB>
                      <a:noFill/>
                    </a:lnB>
                  </a:tcPr>
                </a:tc>
              </a:tr>
              <a:tr h="254536">
                <a:tc>
                  <a:txBody>
                    <a:bodyPr/>
                    <a:lstStyle/>
                    <a:p>
                      <a:pPr algn="l" fontAlgn="b"/>
                      <a:r>
                        <a:rPr lang="en-US" sz="1000" b="1" i="0" u="none" strike="noStrike">
                          <a:solidFill>
                            <a:srgbClr val="000000"/>
                          </a:solidFill>
                          <a:latin typeface="Calibri"/>
                        </a:rPr>
                        <a:t>   intron</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solidFill>
                            <a:srgbClr val="000000"/>
                          </a:solidFill>
                          <a:latin typeface="Calibri"/>
                        </a:rPr>
                        <a:t>935952</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000" b="0" i="0" u="none" strike="noStrike">
                          <a:solidFill>
                            <a:srgbClr val="000000"/>
                          </a:solidFill>
                          <a:latin typeface="Calibri"/>
                        </a:rPr>
                        <a:t>1360393</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solidFill>
                            <a:srgbClr val="000000"/>
                          </a:solidFill>
                          <a:latin typeface="Calibri"/>
                        </a:rPr>
                        <a:t>764327</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000" b="0" i="0" u="none" strike="noStrike">
                          <a:solidFill>
                            <a:srgbClr val="000000"/>
                          </a:solidFill>
                          <a:latin typeface="Calibri"/>
                        </a:rPr>
                        <a:t>1330622</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solidFill>
                            <a:srgbClr val="000000"/>
                          </a:solidFill>
                          <a:latin typeface="Calibri"/>
                        </a:rPr>
                        <a:t>1518</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000" b="0" i="0" u="none" strike="noStrike">
                          <a:solidFill>
                            <a:srgbClr val="000000"/>
                          </a:solidFill>
                          <a:latin typeface="Calibri"/>
                        </a:rPr>
                        <a:t>212267</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solidFill>
                            <a:srgbClr val="000000"/>
                          </a:solidFill>
                          <a:latin typeface="Calibri"/>
                        </a:rPr>
                        <a:t>47520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000" b="0" i="0" u="none" strike="noStrike" dirty="0">
                          <a:solidFill>
                            <a:srgbClr val="000000"/>
                          </a:solidFill>
                          <a:latin typeface="Calibri"/>
                        </a:rPr>
                        <a:t>86007</a:t>
                      </a:r>
                    </a:p>
                  </a:txBody>
                  <a:tcPr marL="0" marR="0" marT="0" marB="0" anchor="b">
                    <a:lnL>
                      <a:noFill/>
                    </a:lnL>
                    <a:lnR>
                      <a:noFill/>
                    </a:lnR>
                    <a:lnT>
                      <a:noFill/>
                    </a:lnT>
                    <a:lnB>
                      <a:noFill/>
                    </a:lnB>
                  </a:tcPr>
                </a:tc>
              </a:tr>
              <a:tr h="254536">
                <a:tc>
                  <a:txBody>
                    <a:bodyPr/>
                    <a:lstStyle/>
                    <a:p>
                      <a:pPr algn="l" fontAlgn="b"/>
                      <a:r>
                        <a:rPr lang="en-US" sz="1000" b="1" i="0" u="none" strike="noStrike">
                          <a:solidFill>
                            <a:srgbClr val="000000"/>
                          </a:solidFill>
                          <a:latin typeface="Calibri"/>
                        </a:rPr>
                        <a:t>   synonymous</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solidFill>
                            <a:srgbClr val="000000"/>
                          </a:solidFill>
                          <a:latin typeface="Calibri"/>
                        </a:rPr>
                        <a:t>9216</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000" b="0" i="0" u="none" strike="noStrike">
                          <a:solidFill>
                            <a:srgbClr val="000000"/>
                          </a:solidFill>
                          <a:latin typeface="Calibri"/>
                        </a:rPr>
                        <a:t>11229</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solidFill>
                            <a:srgbClr val="000000"/>
                          </a:solidFill>
                          <a:latin typeface="Calibri"/>
                        </a:rPr>
                        <a:t>8521</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000" b="0" i="0" u="none" strike="noStrike">
                          <a:solidFill>
                            <a:srgbClr val="000000"/>
                          </a:solidFill>
                          <a:latin typeface="Calibri"/>
                        </a:rPr>
                        <a:t>11441</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solidFill>
                            <a:srgbClr val="000000"/>
                          </a:solidFill>
                          <a:latin typeface="Calibri"/>
                        </a:rPr>
                        <a:t>3907</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000" b="0" i="0" u="none" strike="noStrike">
                          <a:solidFill>
                            <a:srgbClr val="000000"/>
                          </a:solidFill>
                          <a:latin typeface="Calibri"/>
                        </a:rPr>
                        <a:t>5984</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solidFill>
                            <a:srgbClr val="000000"/>
                          </a:solidFill>
                          <a:latin typeface="Calibri"/>
                        </a:rPr>
                        <a:t>8283</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000" b="0" i="0" u="none" strike="noStrike" dirty="0">
                          <a:solidFill>
                            <a:srgbClr val="000000"/>
                          </a:solidFill>
                          <a:latin typeface="Calibri"/>
                        </a:rPr>
                        <a:t>4907</a:t>
                      </a:r>
                    </a:p>
                  </a:txBody>
                  <a:tcPr marL="0" marR="0" marT="0" marB="0" anchor="b">
                    <a:lnL>
                      <a:noFill/>
                    </a:lnL>
                    <a:lnR>
                      <a:noFill/>
                    </a:lnR>
                    <a:lnT>
                      <a:noFill/>
                    </a:lnT>
                    <a:lnB>
                      <a:noFill/>
                    </a:lnB>
                  </a:tcPr>
                </a:tc>
              </a:tr>
              <a:tr h="254536">
                <a:tc>
                  <a:txBody>
                    <a:bodyPr/>
                    <a:lstStyle/>
                    <a:p>
                      <a:pPr algn="l" fontAlgn="b"/>
                      <a:r>
                        <a:rPr lang="en-US" sz="1000" b="1" i="0" u="none" strike="noStrike">
                          <a:solidFill>
                            <a:srgbClr val="000000"/>
                          </a:solidFill>
                          <a:latin typeface="Calibri"/>
                        </a:rPr>
                        <a:t>   non-synonymous</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solidFill>
                            <a:srgbClr val="000000"/>
                          </a:solidFill>
                          <a:latin typeface="Calibri"/>
                        </a:rPr>
                        <a:t>9958</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000" b="0" i="0" u="none" strike="noStrike">
                          <a:solidFill>
                            <a:srgbClr val="000000"/>
                          </a:solidFill>
                          <a:latin typeface="Calibri"/>
                        </a:rPr>
                        <a:t>11888</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solidFill>
                            <a:srgbClr val="000000"/>
                          </a:solidFill>
                          <a:latin typeface="Calibri"/>
                        </a:rPr>
                        <a:t>8158</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000" b="0" i="0" u="none" strike="noStrike">
                          <a:solidFill>
                            <a:srgbClr val="000000"/>
                          </a:solidFill>
                          <a:latin typeface="Calibri"/>
                        </a:rPr>
                        <a:t>12902</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solidFill>
                            <a:srgbClr val="000000"/>
                          </a:solidFill>
                          <a:latin typeface="Calibri"/>
                        </a:rPr>
                        <a:t>2959</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000" b="0" i="0" u="none" strike="noStrike">
                          <a:solidFill>
                            <a:srgbClr val="000000"/>
                          </a:solidFill>
                          <a:latin typeface="Calibri"/>
                        </a:rPr>
                        <a:t>5044</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solidFill>
                            <a:srgbClr val="000000"/>
                          </a:solidFill>
                          <a:latin typeface="Calibri"/>
                        </a:rPr>
                        <a:t>7867</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000" b="0" i="0" u="none" strike="noStrike" dirty="0">
                          <a:solidFill>
                            <a:srgbClr val="000000"/>
                          </a:solidFill>
                          <a:latin typeface="Calibri"/>
                        </a:rPr>
                        <a:t>4279</a:t>
                      </a:r>
                    </a:p>
                  </a:txBody>
                  <a:tcPr marL="0" marR="0" marT="0" marB="0" anchor="b">
                    <a:lnL>
                      <a:noFill/>
                    </a:lnL>
                    <a:lnR>
                      <a:noFill/>
                    </a:lnR>
                    <a:lnT>
                      <a:noFill/>
                    </a:lnT>
                    <a:lnB>
                      <a:noFill/>
                    </a:lnB>
                  </a:tcPr>
                </a:tc>
              </a:tr>
              <a:tr h="254536">
                <a:tc>
                  <a:txBody>
                    <a:bodyPr/>
                    <a:lstStyle/>
                    <a:p>
                      <a:pPr algn="l" fontAlgn="b"/>
                      <a:r>
                        <a:rPr lang="en-US" sz="1000" b="1" i="1" u="none" strike="noStrike">
                          <a:solidFill>
                            <a:srgbClr val="000000"/>
                          </a:solidFill>
                          <a:latin typeface="Calibri"/>
                        </a:rPr>
                        <a:t>novel non-synonymous</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solidFill>
                            <a:srgbClr val="000000"/>
                          </a:solidFill>
                          <a:latin typeface="Calibri"/>
                        </a:rPr>
                        <a:t>2996</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000" b="0" i="0" u="none" strike="noStrike">
                          <a:solidFill>
                            <a:srgbClr val="000000"/>
                          </a:solidFill>
                          <a:latin typeface="Calibri"/>
                        </a:rPr>
                        <a:t>2521</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solidFill>
                            <a:srgbClr val="000000"/>
                          </a:solidFill>
                          <a:latin typeface="Calibri"/>
                        </a:rPr>
                        <a:t>792</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000" b="0" i="0" u="none" strike="noStrike">
                          <a:solidFill>
                            <a:srgbClr val="000000"/>
                          </a:solidFill>
                          <a:latin typeface="Calibri"/>
                        </a:rPr>
                        <a:t>3732</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solidFill>
                            <a:srgbClr val="000000"/>
                          </a:solidFill>
                          <a:latin typeface="Calibri"/>
                        </a:rPr>
                        <a:t>341</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000" b="0" i="0" u="none" strike="noStrike">
                          <a:solidFill>
                            <a:srgbClr val="000000"/>
                          </a:solidFill>
                          <a:latin typeface="Calibri"/>
                        </a:rPr>
                        <a:t>726</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solidFill>
                            <a:srgbClr val="000000"/>
                          </a:solidFill>
                          <a:latin typeface="Calibri"/>
                        </a:rPr>
                        <a:t>667</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000" b="0" i="0" u="none" strike="noStrike" dirty="0">
                          <a:solidFill>
                            <a:srgbClr val="000000"/>
                          </a:solidFill>
                          <a:latin typeface="Calibri"/>
                        </a:rPr>
                        <a:t>482</a:t>
                      </a:r>
                    </a:p>
                  </a:txBody>
                  <a:tcPr marL="0" marR="0" marT="0" marB="0" anchor="b">
                    <a:lnL>
                      <a:noFill/>
                    </a:lnL>
                    <a:lnR>
                      <a:noFill/>
                    </a:lnR>
                    <a:lnT>
                      <a:noFill/>
                    </a:lnT>
                    <a:lnB>
                      <a:noFill/>
                    </a:lnB>
                  </a:tcPr>
                </a:tc>
              </a:tr>
              <a:tr h="218927">
                <a:tc>
                  <a:txBody>
                    <a:bodyPr/>
                    <a:lstStyle/>
                    <a:p>
                      <a:pPr algn="l" fontAlgn="b"/>
                      <a:r>
                        <a:rPr lang="en-US" sz="1000" b="1" i="1" u="none" strike="noStrike">
                          <a:solidFill>
                            <a:srgbClr val="000000"/>
                          </a:solidFill>
                          <a:latin typeface="Calibri"/>
                        </a:rPr>
                        <a:t>somatic novel non-synonymous</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sng" strike="noStrike">
                          <a:solidFill>
                            <a:srgbClr val="0000FF"/>
                          </a:solidFill>
                          <a:latin typeface="Calibri"/>
                          <a:hlinkClick r:id="rId2" action="ppaction://hlinkfile"/>
                        </a:rPr>
                        <a:t>2390</a:t>
                      </a:r>
                      <a:endParaRPr lang="en-US" sz="1000" b="0" i="0" u="sng" strike="noStrike">
                        <a:solidFill>
                          <a:srgbClr val="0000FF"/>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sng" strike="noStrike">
                          <a:solidFill>
                            <a:srgbClr val="0000FF"/>
                          </a:solidFill>
                          <a:latin typeface="Calibri"/>
                          <a:hlinkClick r:id="rId3" action="ppaction://hlinkfile"/>
                        </a:rPr>
                        <a:t>192</a:t>
                      </a:r>
                      <a:endParaRPr lang="en-US" sz="1000" b="0" i="0" u="sng" strike="noStrike">
                        <a:solidFill>
                          <a:srgbClr val="0000FF"/>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0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dirty="0">
                        <a:solidFill>
                          <a:srgbClr val="000000"/>
                        </a:solidFill>
                        <a:latin typeface="Calibri"/>
                      </a:endParaRPr>
                    </a:p>
                  </a:txBody>
                  <a:tcPr marL="0" marR="0" marT="0"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p:cNvPicPr>
            <a:picLocks noChangeAspect="1" noChangeArrowheads="1"/>
          </p:cNvPicPr>
          <p:nvPr>
            <p:ph/>
          </p:nvPr>
        </p:nvPicPr>
        <p:blipFill>
          <a:blip r:embed="rId3"/>
          <a:srcRect/>
          <a:stretch>
            <a:fillRect/>
          </a:stretch>
        </p:blipFill>
        <p:spPr>
          <a:xfrm>
            <a:off x="238125" y="1612900"/>
            <a:ext cx="6154738" cy="3349625"/>
          </a:xfrm>
          <a:noFill/>
          <a:ln/>
        </p:spPr>
      </p:pic>
      <p:sp>
        <p:nvSpPr>
          <p:cNvPr id="24582" name="Text Box 6"/>
          <p:cNvSpPr txBox="1">
            <a:spLocks noChangeArrowheads="1"/>
          </p:cNvSpPr>
          <p:nvPr/>
        </p:nvSpPr>
        <p:spPr bwMode="auto">
          <a:xfrm>
            <a:off x="690563" y="128588"/>
            <a:ext cx="7268080" cy="523220"/>
          </a:xfrm>
          <a:prstGeom prst="rect">
            <a:avLst/>
          </a:prstGeom>
          <a:noFill/>
          <a:ln w="9525">
            <a:noFill/>
            <a:miter lim="800000"/>
            <a:headEnd/>
            <a:tailEnd/>
          </a:ln>
          <a:effectLst/>
        </p:spPr>
        <p:txBody>
          <a:bodyPr wrap="none">
            <a:spAutoFit/>
          </a:bodyPr>
          <a:lstStyle/>
          <a:p>
            <a:pPr defTabSz="914400"/>
            <a:r>
              <a:rPr lang="en-US" sz="2800" b="1" dirty="0"/>
              <a:t>Primary Central Nervous System (CNS) </a:t>
            </a:r>
            <a:r>
              <a:rPr lang="en-US" sz="2800" b="1" dirty="0" err="1" smtClean="0"/>
              <a:t>Tumours</a:t>
            </a:r>
            <a:endParaRPr lang="en-US" sz="2800" b="1" dirty="0"/>
          </a:p>
        </p:txBody>
      </p:sp>
      <p:sp>
        <p:nvSpPr>
          <p:cNvPr id="24583" name="Text Box 7"/>
          <p:cNvSpPr txBox="1">
            <a:spLocks noChangeArrowheads="1"/>
          </p:cNvSpPr>
          <p:nvPr/>
        </p:nvSpPr>
        <p:spPr bwMode="auto">
          <a:xfrm>
            <a:off x="238125" y="838200"/>
            <a:ext cx="5848350" cy="915988"/>
          </a:xfrm>
          <a:prstGeom prst="rect">
            <a:avLst/>
          </a:prstGeom>
          <a:noFill/>
          <a:ln w="9525">
            <a:noFill/>
            <a:miter lim="800000"/>
            <a:headEnd/>
            <a:tailEnd/>
          </a:ln>
          <a:effectLst/>
        </p:spPr>
        <p:txBody>
          <a:bodyPr wrap="none">
            <a:spAutoFit/>
          </a:bodyPr>
          <a:lstStyle/>
          <a:p>
            <a:pPr defTabSz="914400"/>
            <a:r>
              <a:rPr lang="en-US"/>
              <a:t>Arise from the brain, spinal cord, and associated tissues</a:t>
            </a:r>
          </a:p>
          <a:p>
            <a:pPr defTabSz="914400"/>
            <a:endParaRPr lang="en-US"/>
          </a:p>
          <a:p>
            <a:pPr defTabSz="914400"/>
            <a:endParaRPr lang="en-US"/>
          </a:p>
        </p:txBody>
      </p:sp>
      <p:sp>
        <p:nvSpPr>
          <p:cNvPr id="24584" name="Text Box 8"/>
          <p:cNvSpPr txBox="1">
            <a:spLocks noChangeArrowheads="1"/>
          </p:cNvSpPr>
          <p:nvPr/>
        </p:nvSpPr>
        <p:spPr bwMode="auto">
          <a:xfrm>
            <a:off x="6156325" y="6478588"/>
            <a:ext cx="2774950" cy="274637"/>
          </a:xfrm>
          <a:prstGeom prst="rect">
            <a:avLst/>
          </a:prstGeom>
          <a:noFill/>
          <a:ln w="9525">
            <a:noFill/>
            <a:miter lim="800000"/>
            <a:headEnd/>
            <a:tailEnd/>
          </a:ln>
          <a:effectLst/>
        </p:spPr>
        <p:txBody>
          <a:bodyPr wrap="none">
            <a:spAutoFit/>
          </a:bodyPr>
          <a:lstStyle/>
          <a:p>
            <a:pPr defTabSz="914400"/>
            <a:r>
              <a:rPr lang="en-US" sz="1200"/>
              <a:t>From www.brainsciencefoundation.org</a:t>
            </a:r>
          </a:p>
        </p:txBody>
      </p:sp>
      <p:sp>
        <p:nvSpPr>
          <p:cNvPr id="24585" name="Text Box 9"/>
          <p:cNvSpPr txBox="1">
            <a:spLocks noChangeArrowheads="1"/>
          </p:cNvSpPr>
          <p:nvPr/>
        </p:nvSpPr>
        <p:spPr bwMode="auto">
          <a:xfrm>
            <a:off x="173038" y="5381625"/>
            <a:ext cx="8731250" cy="641350"/>
          </a:xfrm>
          <a:prstGeom prst="rect">
            <a:avLst/>
          </a:prstGeom>
          <a:noFill/>
          <a:ln w="9525">
            <a:noFill/>
            <a:miter lim="800000"/>
            <a:headEnd/>
            <a:tailEnd/>
          </a:ln>
          <a:effectLst/>
        </p:spPr>
        <p:txBody>
          <a:bodyPr wrap="none">
            <a:spAutoFit/>
          </a:bodyPr>
          <a:lstStyle/>
          <a:p>
            <a:pPr defTabSz="914400"/>
            <a:r>
              <a:rPr lang="en-US"/>
              <a:t>The most common type of primary brain tumor is Meningioma (benign)</a:t>
            </a:r>
          </a:p>
          <a:p>
            <a:pPr defTabSz="914400"/>
            <a:r>
              <a:rPr lang="en-US"/>
              <a:t>The second most common type is Glioblastoma Multiforme (GBM) (highly malignant)</a:t>
            </a:r>
          </a:p>
        </p:txBody>
      </p:sp>
      <p:sp>
        <p:nvSpPr>
          <p:cNvPr id="24586" name="Text Box 10"/>
          <p:cNvSpPr txBox="1">
            <a:spLocks noChangeArrowheads="1"/>
          </p:cNvSpPr>
          <p:nvPr/>
        </p:nvSpPr>
        <p:spPr bwMode="auto">
          <a:xfrm>
            <a:off x="5562600" y="838200"/>
            <a:ext cx="2667000" cy="641350"/>
          </a:xfrm>
          <a:prstGeom prst="rect">
            <a:avLst/>
          </a:prstGeom>
          <a:noFill/>
          <a:ln w="9525">
            <a:noFill/>
            <a:miter lim="800000"/>
            <a:headEnd/>
            <a:tailEnd/>
          </a:ln>
          <a:effectLst/>
        </p:spPr>
        <p:txBody>
          <a:bodyPr wrap="none">
            <a:spAutoFit/>
          </a:bodyPr>
          <a:lstStyle/>
          <a:p>
            <a:pPr defTabSz="914400"/>
            <a:r>
              <a:rPr lang="en-US" dirty="0"/>
              <a:t>~10,000 new cases/year</a:t>
            </a:r>
          </a:p>
          <a:p>
            <a:pPr defTabSz="914400"/>
            <a:r>
              <a:rPr lang="en-US" dirty="0"/>
              <a:t> in Canada</a:t>
            </a:r>
          </a:p>
        </p:txBody>
      </p:sp>
      <p:sp>
        <p:nvSpPr>
          <p:cNvPr id="8" name="Rectangle 7"/>
          <p:cNvSpPr/>
          <p:nvPr/>
        </p:nvSpPr>
        <p:spPr>
          <a:xfrm>
            <a:off x="4200525" y="3352800"/>
            <a:ext cx="11430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3"/>
          <p:cNvSpPr txBox="1">
            <a:spLocks noChangeArrowheads="1"/>
          </p:cNvSpPr>
          <p:nvPr/>
        </p:nvSpPr>
        <p:spPr>
          <a:xfrm>
            <a:off x="5486400" y="3048000"/>
            <a:ext cx="3657600" cy="1447800"/>
          </a:xfrm>
          <a:prstGeom prst="rect">
            <a:avLst/>
          </a:prstGeom>
        </p:spPr>
        <p:txBody>
          <a:bodyPr>
            <a:normAutofit fontScale="40000" lnSpcReduction="20000"/>
          </a:bodyPr>
          <a:lstStyle/>
          <a:p>
            <a:pPr marL="342900" marR="0" lvl="0" indent="-342900" algn="l"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 slowly growing brain cancer of adults</a:t>
            </a:r>
          </a:p>
          <a:p>
            <a:pPr marL="342900" marR="0" lvl="0" indent="-342900" algn="l"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Tumor likely begins much earlier in life </a:t>
            </a:r>
          </a:p>
          <a:p>
            <a:pPr marL="342900" marR="0" lvl="0" indent="-342900" algn="l"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The first symptom is often a convulsion</a:t>
            </a:r>
          </a:p>
          <a:p>
            <a:pPr marL="342900" marR="0" lvl="0" indent="-342900" algn="l"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Sensitive to but not cured by today’s</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Rx</a:t>
            </a:r>
          </a:p>
          <a:p>
            <a:pPr marL="342900" marR="0" lvl="0" indent="-342900" algn="l"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Like many cancers, accelerates over time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743200" y="838200"/>
          <a:ext cx="32004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Left Brace 7"/>
          <p:cNvSpPr/>
          <p:nvPr/>
        </p:nvSpPr>
        <p:spPr>
          <a:xfrm>
            <a:off x="2362200" y="3152001"/>
            <a:ext cx="381000" cy="1676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Brace 9"/>
          <p:cNvSpPr/>
          <p:nvPr/>
        </p:nvSpPr>
        <p:spPr>
          <a:xfrm rot="-5400000">
            <a:off x="4648200" y="4980801"/>
            <a:ext cx="304800" cy="1524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4267200" y="2133600"/>
            <a:ext cx="498855" cy="276999"/>
          </a:xfrm>
          <a:prstGeom prst="rect">
            <a:avLst/>
          </a:prstGeom>
          <a:noFill/>
        </p:spPr>
        <p:txBody>
          <a:bodyPr wrap="none" rtlCol="0">
            <a:spAutoFit/>
          </a:bodyPr>
          <a:lstStyle/>
          <a:p>
            <a:r>
              <a:rPr lang="en-US" sz="1200" dirty="0" smtClean="0"/>
              <a:t>2384</a:t>
            </a:r>
            <a:endParaRPr lang="en-US" sz="1200" dirty="0"/>
          </a:p>
        </p:txBody>
      </p:sp>
      <p:sp>
        <p:nvSpPr>
          <p:cNvPr id="12" name="TextBox 11"/>
          <p:cNvSpPr txBox="1"/>
          <p:nvPr/>
        </p:nvSpPr>
        <p:spPr>
          <a:xfrm>
            <a:off x="5943600" y="1981200"/>
            <a:ext cx="1619802" cy="1200329"/>
          </a:xfrm>
          <a:prstGeom prst="rect">
            <a:avLst/>
          </a:prstGeom>
          <a:noFill/>
        </p:spPr>
        <p:txBody>
          <a:bodyPr wrap="none" rtlCol="0">
            <a:spAutoFit/>
          </a:bodyPr>
          <a:lstStyle/>
          <a:p>
            <a:r>
              <a:rPr lang="en-US" sz="1200" b="1" dirty="0" smtClean="0"/>
              <a:t>Line 88</a:t>
            </a:r>
            <a:br>
              <a:rPr lang="en-US" sz="1200" b="1" dirty="0" smtClean="0"/>
            </a:br>
            <a:r>
              <a:rPr lang="en-US" sz="1200" b="1" dirty="0" err="1" smtClean="0"/>
              <a:t>tumour</a:t>
            </a:r>
            <a:r>
              <a:rPr lang="en-US" sz="1200" b="1" dirty="0" smtClean="0"/>
              <a:t> genomic</a:t>
            </a:r>
            <a:r>
              <a:rPr lang="en-US" sz="1200" dirty="0" smtClean="0"/>
              <a:t/>
            </a:r>
            <a:br>
              <a:rPr lang="en-US" sz="1200" dirty="0" smtClean="0"/>
            </a:br>
            <a:r>
              <a:rPr lang="en-US" sz="1200" dirty="0" smtClean="0"/>
              <a:t/>
            </a:r>
            <a:br>
              <a:rPr lang="en-US" sz="1200" dirty="0" smtClean="0"/>
            </a:br>
            <a:r>
              <a:rPr lang="en-US" sz="1200" dirty="0" smtClean="0"/>
              <a:t>2390 somatic</a:t>
            </a:r>
          </a:p>
          <a:p>
            <a:r>
              <a:rPr lang="en-US" sz="1200" dirty="0" smtClean="0"/>
              <a:t>Non-synonymous </a:t>
            </a:r>
            <a:r>
              <a:rPr lang="en-US" sz="1200" dirty="0" err="1" smtClean="0"/>
              <a:t>SNVs</a:t>
            </a:r>
            <a:endParaRPr lang="en-US" sz="1200" dirty="0" smtClean="0"/>
          </a:p>
          <a:p>
            <a:pPr lvl="0"/>
            <a:endParaRPr lang="en-US" sz="1200" dirty="0" smtClean="0"/>
          </a:p>
        </p:txBody>
      </p:sp>
      <p:sp>
        <p:nvSpPr>
          <p:cNvPr id="13" name="TextBox 12"/>
          <p:cNvSpPr txBox="1"/>
          <p:nvPr/>
        </p:nvSpPr>
        <p:spPr>
          <a:xfrm>
            <a:off x="954968" y="3429000"/>
            <a:ext cx="1635832" cy="1200329"/>
          </a:xfrm>
          <a:prstGeom prst="rect">
            <a:avLst/>
          </a:prstGeom>
          <a:noFill/>
        </p:spPr>
        <p:txBody>
          <a:bodyPr wrap="none" rtlCol="0">
            <a:spAutoFit/>
          </a:bodyPr>
          <a:lstStyle/>
          <a:p>
            <a:pPr lvl="0"/>
            <a:r>
              <a:rPr lang="en-US" sz="1200" b="1" dirty="0" smtClean="0"/>
              <a:t>Line 54</a:t>
            </a:r>
            <a:br>
              <a:rPr lang="en-US" sz="1200" b="1" dirty="0" smtClean="0"/>
            </a:br>
            <a:r>
              <a:rPr lang="en-US" sz="1200" b="1" dirty="0" err="1" smtClean="0"/>
              <a:t>tumour</a:t>
            </a:r>
            <a:r>
              <a:rPr lang="en-US" sz="1200" b="1" dirty="0" smtClean="0"/>
              <a:t> genomic</a:t>
            </a:r>
          </a:p>
          <a:p>
            <a:r>
              <a:rPr lang="en-US" sz="1200" dirty="0"/>
              <a:t/>
            </a:r>
            <a:br>
              <a:rPr lang="en-US" sz="1200" dirty="0"/>
            </a:br>
            <a:r>
              <a:rPr lang="en-US" sz="1200" dirty="0" smtClean="0"/>
              <a:t>192 somatic </a:t>
            </a:r>
          </a:p>
          <a:p>
            <a:r>
              <a:rPr lang="en-US" sz="1200" dirty="0" smtClean="0"/>
              <a:t>non-synonymous </a:t>
            </a:r>
            <a:r>
              <a:rPr lang="en-US" sz="1200" dirty="0" err="1" smtClean="0"/>
              <a:t>SNVs</a:t>
            </a:r>
            <a:endParaRPr lang="en-US" sz="1200" dirty="0" smtClean="0"/>
          </a:p>
          <a:p>
            <a:pPr lvl="0"/>
            <a:endParaRPr lang="en-US" sz="1200" dirty="0" smtClean="0"/>
          </a:p>
        </p:txBody>
      </p:sp>
      <p:sp>
        <p:nvSpPr>
          <p:cNvPr id="14" name="TextBox 13"/>
          <p:cNvSpPr txBox="1"/>
          <p:nvPr/>
        </p:nvSpPr>
        <p:spPr>
          <a:xfrm>
            <a:off x="4114800" y="5943600"/>
            <a:ext cx="2553908" cy="646331"/>
          </a:xfrm>
          <a:prstGeom prst="rect">
            <a:avLst/>
          </a:prstGeom>
          <a:noFill/>
        </p:spPr>
        <p:txBody>
          <a:bodyPr wrap="square" rtlCol="0">
            <a:spAutoFit/>
          </a:bodyPr>
          <a:lstStyle/>
          <a:p>
            <a:pPr lvl="0"/>
            <a:r>
              <a:rPr lang="en-US" sz="1200" b="1" dirty="0" smtClean="0"/>
              <a:t>Line 54  RNA-</a:t>
            </a:r>
            <a:r>
              <a:rPr lang="en-US" sz="1200" b="1" dirty="0" err="1" smtClean="0"/>
              <a:t>seq</a:t>
            </a:r>
            <a:endParaRPr lang="en-US" sz="1200" b="1" dirty="0" smtClean="0"/>
          </a:p>
          <a:p>
            <a:pPr lvl="0"/>
            <a:endParaRPr lang="en-US" sz="1200" dirty="0"/>
          </a:p>
          <a:p>
            <a:pPr lvl="0"/>
            <a:r>
              <a:rPr lang="en-US" sz="1200" dirty="0" smtClean="0"/>
              <a:t>341 non-synonymous </a:t>
            </a:r>
            <a:r>
              <a:rPr lang="en-US" sz="1200" dirty="0" err="1" smtClean="0"/>
              <a:t>SNVs</a:t>
            </a:r>
            <a:endParaRPr lang="en-US" sz="1200" dirty="0" smtClean="0"/>
          </a:p>
        </p:txBody>
      </p:sp>
      <p:sp>
        <p:nvSpPr>
          <p:cNvPr id="15" name="TextBox 14"/>
          <p:cNvSpPr txBox="1"/>
          <p:nvPr/>
        </p:nvSpPr>
        <p:spPr>
          <a:xfrm>
            <a:off x="3429000" y="3685401"/>
            <a:ext cx="420308" cy="276999"/>
          </a:xfrm>
          <a:prstGeom prst="rect">
            <a:avLst/>
          </a:prstGeom>
          <a:noFill/>
        </p:spPr>
        <p:txBody>
          <a:bodyPr wrap="none" rtlCol="0">
            <a:spAutoFit/>
          </a:bodyPr>
          <a:lstStyle/>
          <a:p>
            <a:r>
              <a:rPr lang="en-US" sz="1200" dirty="0" smtClean="0"/>
              <a:t>156</a:t>
            </a:r>
            <a:endParaRPr lang="en-US" sz="1200" dirty="0"/>
          </a:p>
        </p:txBody>
      </p:sp>
      <p:sp>
        <p:nvSpPr>
          <p:cNvPr id="16" name="TextBox 15"/>
          <p:cNvSpPr txBox="1"/>
          <p:nvPr/>
        </p:nvSpPr>
        <p:spPr>
          <a:xfrm>
            <a:off x="4724400" y="4495800"/>
            <a:ext cx="420308" cy="276999"/>
          </a:xfrm>
          <a:prstGeom prst="rect">
            <a:avLst/>
          </a:prstGeom>
          <a:noFill/>
        </p:spPr>
        <p:txBody>
          <a:bodyPr wrap="none" rtlCol="0">
            <a:spAutoFit/>
          </a:bodyPr>
          <a:lstStyle/>
          <a:p>
            <a:r>
              <a:rPr lang="en-US" sz="1200" dirty="0" smtClean="0"/>
              <a:t>311</a:t>
            </a:r>
            <a:endParaRPr lang="en-US" sz="1200" dirty="0"/>
          </a:p>
        </p:txBody>
      </p:sp>
      <p:sp>
        <p:nvSpPr>
          <p:cNvPr id="17" name="TextBox 16"/>
          <p:cNvSpPr txBox="1"/>
          <p:nvPr/>
        </p:nvSpPr>
        <p:spPr>
          <a:xfrm>
            <a:off x="3962400" y="3048000"/>
            <a:ext cx="263214" cy="276999"/>
          </a:xfrm>
          <a:prstGeom prst="rect">
            <a:avLst/>
          </a:prstGeom>
          <a:noFill/>
        </p:spPr>
        <p:txBody>
          <a:bodyPr wrap="none" rtlCol="0">
            <a:spAutoFit/>
          </a:bodyPr>
          <a:lstStyle/>
          <a:p>
            <a:r>
              <a:rPr lang="en-US" sz="1200" b="1" dirty="0"/>
              <a:t>6</a:t>
            </a:r>
          </a:p>
        </p:txBody>
      </p:sp>
      <p:sp>
        <p:nvSpPr>
          <p:cNvPr id="19" name="TextBox 18"/>
          <p:cNvSpPr txBox="1"/>
          <p:nvPr/>
        </p:nvSpPr>
        <p:spPr>
          <a:xfrm>
            <a:off x="4114800" y="4114800"/>
            <a:ext cx="341760" cy="276999"/>
          </a:xfrm>
          <a:prstGeom prst="rect">
            <a:avLst/>
          </a:prstGeom>
          <a:noFill/>
        </p:spPr>
        <p:txBody>
          <a:bodyPr wrap="none" rtlCol="0">
            <a:spAutoFit/>
          </a:bodyPr>
          <a:lstStyle/>
          <a:p>
            <a:r>
              <a:rPr lang="en-US" sz="1200" dirty="0" smtClean="0"/>
              <a:t>30</a:t>
            </a:r>
            <a:endParaRPr lang="en-US" sz="1200" dirty="0"/>
          </a:p>
        </p:txBody>
      </p:sp>
      <p:sp>
        <p:nvSpPr>
          <p:cNvPr id="22" name="Left Brace 21"/>
          <p:cNvSpPr/>
          <p:nvPr/>
        </p:nvSpPr>
        <p:spPr>
          <a:xfrm rot="10800000">
            <a:off x="5486400" y="1600200"/>
            <a:ext cx="381000" cy="1676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itle 1"/>
          <p:cNvSpPr>
            <a:spLocks noGrp="1"/>
          </p:cNvSpPr>
          <p:nvPr>
            <p:ph type="title"/>
          </p:nvPr>
        </p:nvSpPr>
        <p:spPr>
          <a:xfrm>
            <a:off x="457200" y="274638"/>
            <a:ext cx="8229600" cy="1143000"/>
          </a:xfrm>
        </p:spPr>
        <p:txBody>
          <a:bodyPr>
            <a:noAutofit/>
          </a:bodyPr>
          <a:lstStyle/>
          <a:p>
            <a:r>
              <a:rPr lang="en-US" sz="2800" dirty="0" smtClean="0"/>
              <a:t>Non-synonymous SNV concordance between patient 54 cell line and </a:t>
            </a:r>
            <a:r>
              <a:rPr lang="en-US" sz="2800" dirty="0" err="1" smtClean="0"/>
              <a:t>transcriptome</a:t>
            </a:r>
            <a:r>
              <a:rPr lang="en-US" sz="2800" dirty="0" smtClean="0"/>
              <a:t> and patient 88 cell line</a:t>
            </a:r>
            <a:endParaRPr lang="en-US"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7029856" y="4476344"/>
            <a:ext cx="1676400" cy="2170296"/>
          </a:xfrm>
          <a:prstGeom prst="rect">
            <a:avLst/>
          </a:prstGeom>
          <a:noFill/>
          <a:ln w="9525">
            <a:noFill/>
            <a:miter lim="800000"/>
            <a:headEnd/>
            <a:tailEnd/>
          </a:ln>
          <a:effectLst/>
        </p:spPr>
      </p:pic>
      <p:sp>
        <p:nvSpPr>
          <p:cNvPr id="2" name="Title 1"/>
          <p:cNvSpPr>
            <a:spLocks noGrp="1"/>
          </p:cNvSpPr>
          <p:nvPr>
            <p:ph type="title"/>
          </p:nvPr>
        </p:nvSpPr>
        <p:spPr/>
        <p:txBody>
          <a:bodyPr>
            <a:normAutofit/>
          </a:bodyPr>
          <a:lstStyle/>
          <a:p>
            <a:r>
              <a:rPr lang="en-US" sz="3600" dirty="0" smtClean="0"/>
              <a:t>6 </a:t>
            </a:r>
            <a:r>
              <a:rPr lang="en-US" sz="3600" dirty="0" err="1" smtClean="0"/>
              <a:t>SNVs</a:t>
            </a:r>
            <a:r>
              <a:rPr lang="en-US" sz="3600" dirty="0" smtClean="0"/>
              <a:t> in seen in both Line 88 and Line 54</a:t>
            </a:r>
            <a:endParaRPr lang="en-US" sz="3600" dirty="0"/>
          </a:p>
        </p:txBody>
      </p:sp>
      <p:sp>
        <p:nvSpPr>
          <p:cNvPr id="3" name="Content Placeholder 2"/>
          <p:cNvSpPr>
            <a:spLocks noGrp="1"/>
          </p:cNvSpPr>
          <p:nvPr>
            <p:ph idx="1"/>
          </p:nvPr>
        </p:nvSpPr>
        <p:spPr>
          <a:xfrm>
            <a:off x="457200" y="1295400"/>
            <a:ext cx="8229600" cy="3048000"/>
          </a:xfrm>
          <a:ln w="6350">
            <a:solidFill>
              <a:schemeClr val="tx1"/>
            </a:solidFill>
          </a:ln>
        </p:spPr>
        <p:txBody>
          <a:bodyPr>
            <a:normAutofit/>
          </a:bodyPr>
          <a:lstStyle/>
          <a:p>
            <a:pPr>
              <a:buNone/>
            </a:pPr>
            <a:r>
              <a:rPr lang="en-US" sz="1000" dirty="0"/>
              <a:t>X</a:t>
            </a:r>
            <a:r>
              <a:rPr lang="en-US" sz="1000" dirty="0" smtClean="0"/>
              <a:t> </a:t>
            </a:r>
            <a:r>
              <a:rPr lang="en-US" sz="1000" dirty="0"/>
              <a:t>47192200</a:t>
            </a:r>
            <a:r>
              <a:rPr lang="en-US" sz="1000" dirty="0" smtClean="0"/>
              <a:t> </a:t>
            </a:r>
            <a:r>
              <a:rPr lang="en-US" sz="1000" dirty="0"/>
              <a:t>C</a:t>
            </a:r>
            <a:r>
              <a:rPr lang="en-US" sz="1000" dirty="0" smtClean="0"/>
              <a:t> </a:t>
            </a:r>
            <a:r>
              <a:rPr lang="en-US" sz="1000" dirty="0"/>
              <a:t>S</a:t>
            </a:r>
            <a:r>
              <a:rPr lang="en-US" sz="1000" dirty="0" smtClean="0"/>
              <a:t> </a:t>
            </a:r>
            <a:r>
              <a:rPr lang="en-US" sz="1000" dirty="0"/>
              <a:t>G</a:t>
            </a:r>
            <a:r>
              <a:rPr lang="en-US" sz="1000" dirty="0" smtClean="0"/>
              <a:t> </a:t>
            </a:r>
            <a:r>
              <a:rPr lang="en-US" sz="1000" dirty="0"/>
              <a:t>17</a:t>
            </a:r>
            <a:r>
              <a:rPr lang="en-US" sz="1000" dirty="0" smtClean="0"/>
              <a:t> </a:t>
            </a:r>
            <a:r>
              <a:rPr lang="en-US" sz="1000" dirty="0"/>
              <a:t>  ZNF41</a:t>
            </a:r>
            <a:r>
              <a:rPr lang="en-US" sz="1000" dirty="0" smtClean="0"/>
              <a:t> </a:t>
            </a:r>
            <a:r>
              <a:rPr lang="en-US" sz="1000" u="sng" dirty="0">
                <a:hlinkClick r:id="rId3"/>
              </a:rPr>
              <a:t>ENSG00000147124</a:t>
            </a:r>
            <a:r>
              <a:rPr lang="en-US" sz="1000" dirty="0" smtClean="0"/>
              <a:t> </a:t>
            </a:r>
            <a:r>
              <a:rPr lang="en-US" sz="1000" u="sng" dirty="0">
                <a:hlinkClick r:id="rId4"/>
              </a:rPr>
              <a:t>ENST00000313116</a:t>
            </a:r>
            <a:r>
              <a:rPr lang="en-US" sz="1000" dirty="0" smtClean="0"/>
              <a:t> </a:t>
            </a:r>
            <a:r>
              <a:rPr lang="en-US" sz="1000" dirty="0"/>
              <a:t>1913</a:t>
            </a:r>
            <a:r>
              <a:rPr lang="en-US" sz="1000" dirty="0" smtClean="0"/>
              <a:t> </a:t>
            </a:r>
            <a:r>
              <a:rPr lang="en-US" sz="1000" dirty="0"/>
              <a:t>638</a:t>
            </a:r>
            <a:r>
              <a:rPr lang="en-US" sz="1000" dirty="0" smtClean="0"/>
              <a:t> </a:t>
            </a:r>
            <a:r>
              <a:rPr lang="en-US" sz="1000" dirty="0"/>
              <a:t>S</a:t>
            </a:r>
            <a:r>
              <a:rPr lang="en-US" sz="1000" dirty="0" smtClean="0"/>
              <a:t> </a:t>
            </a:r>
            <a:r>
              <a:rPr lang="en-US" sz="1000" dirty="0"/>
              <a:t>T</a:t>
            </a:r>
            <a:r>
              <a:rPr lang="en-US" sz="1000" dirty="0" smtClean="0"/>
              <a:t> </a:t>
            </a:r>
            <a:r>
              <a:rPr lang="en-US" sz="1000" dirty="0"/>
              <a:t>GKAFIQKSHFIAHHRIHTGEKPYEC=S=DCGKCFTKKSQLRVHQKIHTGEKPN</a:t>
            </a:r>
            <a:r>
              <a:rPr lang="en-US" sz="1000" dirty="0" smtClean="0"/>
              <a:t> </a:t>
            </a:r>
            <a:r>
              <a:rPr lang="en-US" sz="1000" dirty="0"/>
              <a:t>Zinc finger protein 41  [Source:UniProtKB/Swiss-Prot;Acc:P51814]</a:t>
            </a:r>
            <a:r>
              <a:rPr lang="en-US" sz="1000" dirty="0" smtClean="0"/>
              <a:t> </a:t>
            </a:r>
            <a:r>
              <a:rPr lang="en-US" sz="1000" u="sng" dirty="0">
                <a:hlinkClick r:id="rId5"/>
              </a:rPr>
              <a:t>ZNF41</a:t>
            </a:r>
            <a:r>
              <a:rPr lang="en-US" sz="1000" dirty="0" smtClean="0"/>
              <a:t> </a:t>
            </a:r>
            <a:r>
              <a:rPr lang="en-US" sz="1000" dirty="0"/>
              <a:t>n</a:t>
            </a:r>
            <a:r>
              <a:rPr lang="en-US" sz="1000" dirty="0" smtClean="0"/>
              <a:t> </a:t>
            </a:r>
            <a:r>
              <a:rPr lang="en-US" sz="1000" dirty="0" err="1"/>
              <a:t>n</a:t>
            </a:r>
            <a:r>
              <a:rPr lang="en-US" sz="1000" dirty="0" smtClean="0"/>
              <a:t> </a:t>
            </a:r>
          </a:p>
          <a:p>
            <a:pPr>
              <a:buNone/>
            </a:pPr>
            <a:endParaRPr lang="en-US" sz="1000" dirty="0" smtClean="0"/>
          </a:p>
          <a:p>
            <a:pPr>
              <a:buNone/>
            </a:pPr>
            <a:r>
              <a:rPr lang="en-US" sz="1000" dirty="0"/>
              <a:t>1</a:t>
            </a:r>
            <a:r>
              <a:rPr lang="en-US" sz="1000" dirty="0" smtClean="0"/>
              <a:t> </a:t>
            </a:r>
            <a:r>
              <a:rPr lang="en-US" sz="1000" dirty="0"/>
              <a:t>146713257</a:t>
            </a:r>
            <a:r>
              <a:rPr lang="en-US" sz="1000" dirty="0" smtClean="0"/>
              <a:t> </a:t>
            </a:r>
            <a:r>
              <a:rPr lang="en-US" sz="1000" dirty="0"/>
              <a:t>A</a:t>
            </a:r>
            <a:r>
              <a:rPr lang="en-US" sz="1000" dirty="0" smtClean="0"/>
              <a:t> </a:t>
            </a:r>
            <a:r>
              <a:rPr lang="en-US" sz="1000" dirty="0"/>
              <a:t>W</a:t>
            </a:r>
            <a:r>
              <a:rPr lang="en-US" sz="1000" dirty="0" smtClean="0"/>
              <a:t> </a:t>
            </a:r>
            <a:r>
              <a:rPr lang="en-US" sz="1000" dirty="0"/>
              <a:t>T</a:t>
            </a:r>
            <a:r>
              <a:rPr lang="en-US" sz="1000" dirty="0" smtClean="0"/>
              <a:t> </a:t>
            </a:r>
            <a:r>
              <a:rPr lang="en-US" sz="1000" dirty="0"/>
              <a:t>20</a:t>
            </a:r>
            <a:r>
              <a:rPr lang="en-US" sz="1000" dirty="0" smtClean="0"/>
              <a:t> </a:t>
            </a:r>
            <a:r>
              <a:rPr lang="en-US" sz="1000" dirty="0"/>
              <a:t>  NBPF10</a:t>
            </a:r>
            <a:r>
              <a:rPr lang="en-US" sz="1000" dirty="0" smtClean="0"/>
              <a:t> </a:t>
            </a:r>
            <a:r>
              <a:rPr lang="en-US" sz="1000" u="sng" dirty="0">
                <a:hlinkClick r:id="rId6"/>
              </a:rPr>
              <a:t>ENSG00000203832</a:t>
            </a:r>
            <a:r>
              <a:rPr lang="en-US" sz="1000" dirty="0" smtClean="0"/>
              <a:t> </a:t>
            </a:r>
            <a:r>
              <a:rPr lang="en-US" sz="1000" u="sng" dirty="0">
                <a:hlinkClick r:id="rId7"/>
              </a:rPr>
              <a:t>ENST00000369202</a:t>
            </a:r>
            <a:r>
              <a:rPr lang="en-US" sz="1000" dirty="0" smtClean="0"/>
              <a:t> </a:t>
            </a:r>
            <a:r>
              <a:rPr lang="en-US" sz="1000" dirty="0"/>
              <a:t>124</a:t>
            </a:r>
            <a:r>
              <a:rPr lang="en-US" sz="1000" dirty="0" smtClean="0"/>
              <a:t> </a:t>
            </a:r>
            <a:r>
              <a:rPr lang="en-US" sz="1000" dirty="0"/>
              <a:t>42</a:t>
            </a:r>
            <a:r>
              <a:rPr lang="en-US" sz="1000" dirty="0" smtClean="0"/>
              <a:t> </a:t>
            </a:r>
            <a:r>
              <a:rPr lang="en-US" sz="1000" dirty="0"/>
              <a:t>C</a:t>
            </a:r>
            <a:r>
              <a:rPr lang="en-US" sz="1000" dirty="0" smtClean="0"/>
              <a:t> </a:t>
            </a:r>
            <a:r>
              <a:rPr lang="en-US" sz="1000" dirty="0"/>
              <a:t>S</a:t>
            </a:r>
            <a:r>
              <a:rPr lang="en-US" sz="1000" dirty="0" smtClean="0"/>
              <a:t> </a:t>
            </a:r>
            <a:r>
              <a:rPr lang="en-US" sz="1000" dirty="0"/>
              <a:t>ILEINEKLRPQLAENKQQFGNLKER=C=FVTQLAGFLANQQKKYNYEECKDLI</a:t>
            </a:r>
            <a:r>
              <a:rPr lang="en-US" sz="1000" dirty="0" smtClean="0"/>
              <a:t> </a:t>
            </a:r>
            <a:r>
              <a:rPr lang="en-US" sz="1000" dirty="0" err="1"/>
              <a:t>Neuroblastoma</a:t>
            </a:r>
            <a:r>
              <a:rPr lang="en-US" sz="1000" dirty="0"/>
              <a:t> breakpoint family member 10  [Source:UniProtKB/Swiss-Prot;Acc:Q6P3W6]</a:t>
            </a:r>
            <a:r>
              <a:rPr lang="en-US" sz="1000" dirty="0" smtClean="0"/>
              <a:t> </a:t>
            </a:r>
            <a:r>
              <a:rPr lang="en-US" sz="1000" dirty="0"/>
              <a:t>-</a:t>
            </a:r>
            <a:r>
              <a:rPr lang="en-US" sz="1000" dirty="0" smtClean="0"/>
              <a:t> </a:t>
            </a:r>
            <a:r>
              <a:rPr lang="en-US" sz="1000" dirty="0"/>
              <a:t> </a:t>
            </a:r>
            <a:r>
              <a:rPr lang="en-US" sz="1000" dirty="0" smtClean="0"/>
              <a:t> </a:t>
            </a:r>
          </a:p>
          <a:p>
            <a:pPr>
              <a:buNone/>
            </a:pPr>
            <a:endParaRPr lang="en-US" sz="1000" dirty="0" smtClean="0"/>
          </a:p>
          <a:p>
            <a:pPr>
              <a:buNone/>
            </a:pPr>
            <a:r>
              <a:rPr lang="en-US" sz="1000" dirty="0"/>
              <a:t>11</a:t>
            </a:r>
            <a:r>
              <a:rPr lang="en-US" sz="1000" dirty="0" smtClean="0"/>
              <a:t> </a:t>
            </a:r>
            <a:r>
              <a:rPr lang="en-US" sz="1000" dirty="0"/>
              <a:t>47603814</a:t>
            </a:r>
            <a:r>
              <a:rPr lang="en-US" sz="1000" dirty="0" smtClean="0"/>
              <a:t> </a:t>
            </a:r>
            <a:r>
              <a:rPr lang="en-US" sz="1000" dirty="0"/>
              <a:t>A</a:t>
            </a:r>
            <a:r>
              <a:rPr lang="en-US" sz="1000" dirty="0" smtClean="0"/>
              <a:t> </a:t>
            </a:r>
            <a:r>
              <a:rPr lang="en-US" sz="1000" dirty="0"/>
              <a:t>R</a:t>
            </a:r>
            <a:r>
              <a:rPr lang="en-US" sz="1000" dirty="0" smtClean="0"/>
              <a:t> </a:t>
            </a:r>
            <a:r>
              <a:rPr lang="en-US" sz="1000" dirty="0"/>
              <a:t>G</a:t>
            </a:r>
            <a:r>
              <a:rPr lang="en-US" sz="1000" dirty="0" smtClean="0"/>
              <a:t> </a:t>
            </a:r>
            <a:r>
              <a:rPr lang="en-US" sz="1000" dirty="0"/>
              <a:t>25</a:t>
            </a:r>
            <a:r>
              <a:rPr lang="en-US" sz="1000" dirty="0" smtClean="0"/>
              <a:t> </a:t>
            </a:r>
            <a:r>
              <a:rPr lang="en-US" sz="1000" dirty="0"/>
              <a:t>  MTCH2</a:t>
            </a:r>
            <a:r>
              <a:rPr lang="en-US" sz="1000" dirty="0" smtClean="0"/>
              <a:t> </a:t>
            </a:r>
            <a:r>
              <a:rPr lang="en-US" sz="1000" u="sng" dirty="0">
                <a:hlinkClick r:id="rId8"/>
              </a:rPr>
              <a:t>ENSG00000109919</a:t>
            </a:r>
            <a:r>
              <a:rPr lang="en-US" sz="1000" dirty="0" smtClean="0"/>
              <a:t> </a:t>
            </a:r>
            <a:r>
              <a:rPr lang="en-US" sz="1000" u="sng" dirty="0">
                <a:hlinkClick r:id="rId9"/>
              </a:rPr>
              <a:t>ENST00000302503</a:t>
            </a:r>
            <a:r>
              <a:rPr lang="en-US" sz="1000" dirty="0" smtClean="0"/>
              <a:t> </a:t>
            </a:r>
            <a:r>
              <a:rPr lang="en-US" sz="1000" dirty="0"/>
              <a:t>737</a:t>
            </a:r>
            <a:r>
              <a:rPr lang="en-US" sz="1000" dirty="0" smtClean="0"/>
              <a:t> </a:t>
            </a:r>
            <a:r>
              <a:rPr lang="en-US" sz="1000" dirty="0"/>
              <a:t>246</a:t>
            </a:r>
            <a:r>
              <a:rPr lang="en-US" sz="1000" dirty="0" smtClean="0"/>
              <a:t> </a:t>
            </a:r>
            <a:r>
              <a:rPr lang="en-US" sz="1000" dirty="0"/>
              <a:t>V</a:t>
            </a:r>
            <a:r>
              <a:rPr lang="en-US" sz="1000" dirty="0" smtClean="0"/>
              <a:t> </a:t>
            </a:r>
            <a:r>
              <a:rPr lang="en-US" sz="1000" dirty="0"/>
              <a:t>A</a:t>
            </a:r>
            <a:r>
              <a:rPr lang="en-US" sz="1000" dirty="0" smtClean="0"/>
              <a:t> </a:t>
            </a:r>
            <a:r>
              <a:rPr lang="en-US" sz="1000" dirty="0"/>
              <a:t>YSQAVTGFFASMLTYPFVLVSNLMA=V=NNCGLAGGCPPYSPIYTSWIDCWCM</a:t>
            </a:r>
            <a:r>
              <a:rPr lang="en-US" sz="1000" dirty="0" smtClean="0"/>
              <a:t> </a:t>
            </a:r>
            <a:r>
              <a:rPr lang="en-US" sz="1000" dirty="0"/>
              <a:t>Mitochondrial carrier homolog 2 (Met-induced mitochondrial protein) [Source:UniProtKB/Swiss-Prot;Acc:Q9Y6C9]</a:t>
            </a:r>
            <a:r>
              <a:rPr lang="en-US" sz="1000" dirty="0" smtClean="0"/>
              <a:t> </a:t>
            </a:r>
            <a:r>
              <a:rPr lang="en-US" sz="1000" u="sng" dirty="0">
                <a:hlinkClick r:id="rId10"/>
              </a:rPr>
              <a:t>MTCH2</a:t>
            </a:r>
            <a:r>
              <a:rPr lang="en-US" sz="1000" dirty="0" smtClean="0"/>
              <a:t> </a:t>
            </a:r>
            <a:r>
              <a:rPr lang="en-US" sz="1000" dirty="0"/>
              <a:t>n</a:t>
            </a:r>
            <a:r>
              <a:rPr lang="en-US" sz="1000" dirty="0" smtClean="0"/>
              <a:t> </a:t>
            </a:r>
            <a:r>
              <a:rPr lang="en-US" sz="1000" dirty="0" err="1"/>
              <a:t>n</a:t>
            </a:r>
            <a:r>
              <a:rPr lang="en-US" sz="1000" dirty="0" smtClean="0"/>
              <a:t> </a:t>
            </a:r>
            <a:r>
              <a:rPr lang="en-US" sz="1000" dirty="0"/>
              <a:t> </a:t>
            </a:r>
            <a:r>
              <a:rPr lang="en-US" sz="1000" dirty="0" smtClean="0"/>
              <a:t> </a:t>
            </a:r>
          </a:p>
          <a:p>
            <a:pPr>
              <a:buNone/>
            </a:pPr>
            <a:endParaRPr lang="en-US" sz="1000" dirty="0"/>
          </a:p>
          <a:p>
            <a:pPr>
              <a:buNone/>
            </a:pPr>
            <a:r>
              <a:rPr lang="en-US" sz="1000" dirty="0"/>
              <a:t>3</a:t>
            </a:r>
            <a:r>
              <a:rPr lang="en-US" sz="1000" dirty="0" smtClean="0"/>
              <a:t> </a:t>
            </a:r>
            <a:r>
              <a:rPr lang="en-US" sz="1000" dirty="0"/>
              <a:t>75797530</a:t>
            </a:r>
            <a:r>
              <a:rPr lang="en-US" sz="1000" dirty="0" smtClean="0"/>
              <a:t> </a:t>
            </a:r>
            <a:r>
              <a:rPr lang="en-US" sz="1000" dirty="0"/>
              <a:t>A</a:t>
            </a:r>
            <a:r>
              <a:rPr lang="en-US" sz="1000" dirty="0" smtClean="0"/>
              <a:t> </a:t>
            </a:r>
            <a:r>
              <a:rPr lang="en-US" sz="1000" dirty="0"/>
              <a:t>R</a:t>
            </a:r>
            <a:r>
              <a:rPr lang="en-US" sz="1000" dirty="0" smtClean="0"/>
              <a:t> </a:t>
            </a:r>
            <a:r>
              <a:rPr lang="en-US" sz="1000" dirty="0"/>
              <a:t>G</a:t>
            </a:r>
            <a:r>
              <a:rPr lang="en-US" sz="1000" dirty="0" smtClean="0"/>
              <a:t> </a:t>
            </a:r>
            <a:r>
              <a:rPr lang="en-US" sz="1000" dirty="0"/>
              <a:t>24</a:t>
            </a:r>
            <a:r>
              <a:rPr lang="en-US" sz="1000" dirty="0" smtClean="0"/>
              <a:t> </a:t>
            </a:r>
            <a:r>
              <a:rPr lang="en-US" sz="1000" dirty="0"/>
              <a:t>  FRG2C</a:t>
            </a:r>
            <a:r>
              <a:rPr lang="en-US" sz="1000" dirty="0" smtClean="0"/>
              <a:t> </a:t>
            </a:r>
            <a:r>
              <a:rPr lang="en-US" sz="1000" u="sng" dirty="0">
                <a:hlinkClick r:id="rId11"/>
              </a:rPr>
              <a:t>ENSG00000172969</a:t>
            </a:r>
            <a:r>
              <a:rPr lang="en-US" sz="1000" dirty="0" smtClean="0"/>
              <a:t> </a:t>
            </a:r>
            <a:r>
              <a:rPr lang="en-US" sz="1000" u="sng" dirty="0">
                <a:hlinkClick r:id="rId12"/>
              </a:rPr>
              <a:t>ENST00000308062</a:t>
            </a:r>
            <a:r>
              <a:rPr lang="en-US" sz="1000" dirty="0" smtClean="0"/>
              <a:t> </a:t>
            </a:r>
            <a:r>
              <a:rPr lang="en-US" sz="1000" dirty="0"/>
              <a:t>497</a:t>
            </a:r>
            <a:r>
              <a:rPr lang="en-US" sz="1000" dirty="0" smtClean="0"/>
              <a:t> </a:t>
            </a:r>
            <a:r>
              <a:rPr lang="en-US" sz="1000" dirty="0"/>
              <a:t>166</a:t>
            </a:r>
            <a:r>
              <a:rPr lang="en-US" sz="1000" dirty="0" smtClean="0"/>
              <a:t> </a:t>
            </a:r>
            <a:r>
              <a:rPr lang="en-US" sz="1000" dirty="0"/>
              <a:t>E</a:t>
            </a:r>
            <a:r>
              <a:rPr lang="en-US" sz="1000" dirty="0" smtClean="0"/>
              <a:t> </a:t>
            </a:r>
            <a:r>
              <a:rPr lang="en-US" sz="1000" dirty="0"/>
              <a:t>G</a:t>
            </a:r>
            <a:r>
              <a:rPr lang="en-US" sz="1000" dirty="0" smtClean="0"/>
              <a:t> </a:t>
            </a:r>
            <a:r>
              <a:rPr lang="en-US" sz="1000" dirty="0"/>
              <a:t>TCDAHHRGSSRACTGRSKRHRSRAL=E=VQTPSLRKSLVTSVRAMSEAVYQDL</a:t>
            </a:r>
            <a:r>
              <a:rPr lang="en-US" sz="1000" dirty="0" smtClean="0"/>
              <a:t> </a:t>
            </a:r>
            <a:r>
              <a:rPr lang="en-US" sz="1000" dirty="0"/>
              <a:t>Protein FRG2-like-2 (FSHD region gene 2 protein family member C)(HSA3-FRG2) [Source:UniProtKB/Swiss-Prot;Acc:A6NGY1]</a:t>
            </a:r>
            <a:r>
              <a:rPr lang="en-US" sz="1000" dirty="0" smtClean="0"/>
              <a:t> </a:t>
            </a:r>
            <a:r>
              <a:rPr lang="en-US" sz="1000" u="sng" dirty="0">
                <a:hlinkClick r:id="rId13"/>
              </a:rPr>
              <a:t>FRG2C</a:t>
            </a:r>
            <a:r>
              <a:rPr lang="en-US" sz="1000" dirty="0" smtClean="0"/>
              <a:t> </a:t>
            </a:r>
            <a:r>
              <a:rPr lang="en-US" sz="1000" dirty="0"/>
              <a:t>n</a:t>
            </a:r>
            <a:r>
              <a:rPr lang="en-US" sz="1000" dirty="0" smtClean="0"/>
              <a:t> </a:t>
            </a:r>
            <a:r>
              <a:rPr lang="en-US" sz="1000" dirty="0" err="1"/>
              <a:t>n</a:t>
            </a:r>
            <a:r>
              <a:rPr lang="en-US" sz="1000" dirty="0" smtClean="0"/>
              <a:t> </a:t>
            </a:r>
          </a:p>
          <a:p>
            <a:pPr>
              <a:buNone/>
            </a:pPr>
            <a:endParaRPr lang="en-US" sz="1000" dirty="0"/>
          </a:p>
          <a:p>
            <a:pPr>
              <a:buNone/>
            </a:pPr>
            <a:r>
              <a:rPr lang="en-US" sz="1000" dirty="0"/>
              <a:t>3</a:t>
            </a:r>
            <a:r>
              <a:rPr lang="en-US" sz="1000" dirty="0" smtClean="0"/>
              <a:t> </a:t>
            </a:r>
            <a:r>
              <a:rPr lang="en-US" sz="1000" dirty="0"/>
              <a:t>75797533</a:t>
            </a:r>
            <a:r>
              <a:rPr lang="en-US" sz="1000" dirty="0" smtClean="0"/>
              <a:t> </a:t>
            </a:r>
            <a:r>
              <a:rPr lang="en-US" sz="1000" dirty="0"/>
              <a:t>T</a:t>
            </a:r>
            <a:r>
              <a:rPr lang="en-US" sz="1000" dirty="0" smtClean="0"/>
              <a:t> </a:t>
            </a:r>
            <a:r>
              <a:rPr lang="en-US" sz="1000" dirty="0"/>
              <a:t>W</a:t>
            </a:r>
            <a:r>
              <a:rPr lang="en-US" sz="1000" dirty="0" smtClean="0"/>
              <a:t> </a:t>
            </a:r>
            <a:r>
              <a:rPr lang="en-US" sz="1000" dirty="0"/>
              <a:t>A</a:t>
            </a:r>
            <a:r>
              <a:rPr lang="en-US" sz="1000" dirty="0" smtClean="0"/>
              <a:t> </a:t>
            </a:r>
            <a:r>
              <a:rPr lang="en-US" sz="1000" dirty="0"/>
              <a:t>26</a:t>
            </a:r>
            <a:r>
              <a:rPr lang="en-US" sz="1000" dirty="0" smtClean="0"/>
              <a:t> </a:t>
            </a:r>
            <a:r>
              <a:rPr lang="en-US" sz="1000" dirty="0"/>
              <a:t>  FRG2C</a:t>
            </a:r>
            <a:r>
              <a:rPr lang="en-US" sz="1000" dirty="0" smtClean="0"/>
              <a:t> </a:t>
            </a:r>
            <a:r>
              <a:rPr lang="en-US" sz="1000" u="sng" dirty="0">
                <a:hlinkClick r:id="rId11"/>
              </a:rPr>
              <a:t>ENSG00000172969</a:t>
            </a:r>
            <a:r>
              <a:rPr lang="en-US" sz="1000" dirty="0" smtClean="0"/>
              <a:t> </a:t>
            </a:r>
            <a:r>
              <a:rPr lang="en-US" sz="1000" u="sng" dirty="0">
                <a:hlinkClick r:id="rId12"/>
              </a:rPr>
              <a:t>ENST00000308062</a:t>
            </a:r>
            <a:r>
              <a:rPr lang="en-US" sz="1000" dirty="0" smtClean="0"/>
              <a:t> </a:t>
            </a:r>
            <a:r>
              <a:rPr lang="en-US" sz="1000" dirty="0"/>
              <a:t>500</a:t>
            </a:r>
            <a:r>
              <a:rPr lang="en-US" sz="1000" dirty="0" smtClean="0"/>
              <a:t> </a:t>
            </a:r>
            <a:r>
              <a:rPr lang="en-US" sz="1000" dirty="0"/>
              <a:t>167</a:t>
            </a:r>
            <a:r>
              <a:rPr lang="en-US" sz="1000" dirty="0" smtClean="0"/>
              <a:t> </a:t>
            </a:r>
            <a:r>
              <a:rPr lang="en-US" sz="1000" dirty="0"/>
              <a:t>V</a:t>
            </a:r>
            <a:r>
              <a:rPr lang="en-US" sz="1000" dirty="0" smtClean="0"/>
              <a:t> </a:t>
            </a:r>
            <a:r>
              <a:rPr lang="en-US" sz="1000" dirty="0"/>
              <a:t>D</a:t>
            </a:r>
            <a:r>
              <a:rPr lang="en-US" sz="1000" dirty="0" smtClean="0"/>
              <a:t> </a:t>
            </a:r>
            <a:r>
              <a:rPr lang="en-US" sz="1000" dirty="0"/>
              <a:t>CDAHHRGSSRACTGRSKRHRSRALE=V=QTPSLRKSLVTSVRAMSEAVYQDLA</a:t>
            </a:r>
            <a:r>
              <a:rPr lang="en-US" sz="1000" dirty="0" smtClean="0"/>
              <a:t> </a:t>
            </a:r>
            <a:r>
              <a:rPr lang="en-US" sz="1000" dirty="0"/>
              <a:t>Protein FRG2-like-2 (FSHD region gene 2 protein family member C)(HSA3-FRG2) [Source:UniProtKB/Swiss-Prot;Acc:A6NGY1]</a:t>
            </a:r>
            <a:r>
              <a:rPr lang="en-US" sz="1000" dirty="0" smtClean="0"/>
              <a:t> </a:t>
            </a:r>
            <a:r>
              <a:rPr lang="en-US" sz="1000" u="sng" dirty="0">
                <a:hlinkClick r:id="rId13"/>
              </a:rPr>
              <a:t>FRG2C</a:t>
            </a:r>
            <a:r>
              <a:rPr lang="en-US" sz="1000" dirty="0" smtClean="0"/>
              <a:t> </a:t>
            </a:r>
            <a:r>
              <a:rPr lang="en-US" sz="1000" dirty="0"/>
              <a:t>n</a:t>
            </a:r>
            <a:r>
              <a:rPr lang="en-US" sz="1000" dirty="0" smtClean="0"/>
              <a:t> </a:t>
            </a:r>
            <a:r>
              <a:rPr lang="en-US" sz="1000" dirty="0" err="1"/>
              <a:t>n</a:t>
            </a:r>
            <a:r>
              <a:rPr lang="en-US" sz="1000" dirty="0" smtClean="0"/>
              <a:t> </a:t>
            </a:r>
          </a:p>
          <a:p>
            <a:pPr>
              <a:buNone/>
            </a:pPr>
            <a:endParaRPr lang="en-US" sz="1000" dirty="0"/>
          </a:p>
          <a:p>
            <a:pPr>
              <a:buNone/>
            </a:pPr>
            <a:r>
              <a:rPr lang="en-US" sz="1000" dirty="0"/>
              <a:t>17</a:t>
            </a:r>
            <a:r>
              <a:rPr lang="en-US" sz="1000" dirty="0" smtClean="0"/>
              <a:t> </a:t>
            </a:r>
            <a:r>
              <a:rPr lang="en-US" sz="1000" dirty="0"/>
              <a:t>77004431</a:t>
            </a:r>
            <a:r>
              <a:rPr lang="en-US" sz="1000" dirty="0" smtClean="0"/>
              <a:t> </a:t>
            </a:r>
            <a:r>
              <a:rPr lang="en-US" sz="1000" dirty="0"/>
              <a:t>A</a:t>
            </a:r>
            <a:r>
              <a:rPr lang="en-US" sz="1000" dirty="0" smtClean="0"/>
              <a:t> </a:t>
            </a:r>
            <a:r>
              <a:rPr lang="en-US" sz="1000" dirty="0"/>
              <a:t>R</a:t>
            </a:r>
            <a:r>
              <a:rPr lang="en-US" sz="1000" dirty="0" smtClean="0"/>
              <a:t> </a:t>
            </a:r>
            <a:r>
              <a:rPr lang="en-US" sz="1000" dirty="0"/>
              <a:t>G</a:t>
            </a:r>
            <a:r>
              <a:rPr lang="en-US" sz="1000" dirty="0" smtClean="0"/>
              <a:t> </a:t>
            </a:r>
            <a:r>
              <a:rPr lang="en-US" sz="1000" dirty="0"/>
              <a:t>34</a:t>
            </a:r>
            <a:r>
              <a:rPr lang="en-US" sz="1000" dirty="0" smtClean="0"/>
              <a:t> </a:t>
            </a:r>
            <a:r>
              <a:rPr lang="en-US" sz="1000" dirty="0"/>
              <a:t>  AC110285.14</a:t>
            </a:r>
            <a:r>
              <a:rPr lang="en-US" sz="1000" dirty="0" smtClean="0"/>
              <a:t> </a:t>
            </a:r>
            <a:r>
              <a:rPr lang="en-US" sz="1000" u="sng" dirty="0">
                <a:hlinkClick r:id="rId14"/>
              </a:rPr>
              <a:t>ENSG00000214094</a:t>
            </a:r>
            <a:r>
              <a:rPr lang="en-US" sz="1000" dirty="0" smtClean="0"/>
              <a:t> </a:t>
            </a:r>
            <a:r>
              <a:rPr lang="en-US" sz="1000" u="sng" dirty="0">
                <a:hlinkClick r:id="rId15"/>
              </a:rPr>
              <a:t>ENST00000397526</a:t>
            </a:r>
            <a:r>
              <a:rPr lang="en-US" sz="1000" dirty="0" smtClean="0"/>
              <a:t> </a:t>
            </a:r>
            <a:r>
              <a:rPr lang="en-US" sz="1000" dirty="0"/>
              <a:t>580</a:t>
            </a:r>
            <a:r>
              <a:rPr lang="en-US" sz="1000" dirty="0" smtClean="0"/>
              <a:t> </a:t>
            </a:r>
            <a:r>
              <a:rPr lang="en-US" sz="1000" dirty="0"/>
              <a:t>194</a:t>
            </a:r>
            <a:r>
              <a:rPr lang="en-US" sz="1000" dirty="0" smtClean="0"/>
              <a:t> </a:t>
            </a:r>
            <a:r>
              <a:rPr lang="en-US" sz="1000" dirty="0"/>
              <a:t>Y</a:t>
            </a:r>
            <a:r>
              <a:rPr lang="en-US" sz="1000" dirty="0" smtClean="0"/>
              <a:t> </a:t>
            </a:r>
            <a:r>
              <a:rPr lang="en-US" sz="1000" dirty="0"/>
              <a:t>H</a:t>
            </a:r>
            <a:r>
              <a:rPr lang="en-US" sz="1000" dirty="0" smtClean="0"/>
              <a:t> </a:t>
            </a:r>
            <a:r>
              <a:rPr lang="en-US" sz="1000" dirty="0"/>
              <a:t>TPILMDTHAHTHIHPSSWTHTHTCA=Y=THPHGHTHTRIHP</a:t>
            </a:r>
            <a:r>
              <a:rPr lang="en-US" sz="1000" dirty="0" smtClean="0"/>
              <a:t> </a:t>
            </a:r>
            <a:r>
              <a:rPr lang="en-US" sz="1000" dirty="0"/>
              <a:t>Putative uncharacterized protein ENSP00000380660 Fragment  [Source:UniProtKB/TrEMBL;Acc:A8MYS4]</a:t>
            </a:r>
            <a:r>
              <a:rPr lang="en-US" sz="1000" dirty="0" smtClean="0"/>
              <a:t> </a:t>
            </a:r>
            <a:r>
              <a:rPr lang="en-US" sz="1000" dirty="0"/>
              <a:t>-</a:t>
            </a:r>
            <a:r>
              <a:rPr lang="en-US" sz="1000" dirty="0" smtClean="0"/>
              <a:t> </a:t>
            </a:r>
            <a:r>
              <a:rPr lang="en-US" sz="1000" dirty="0"/>
              <a:t> </a:t>
            </a:r>
            <a:r>
              <a:rPr lang="en-US" sz="1000" dirty="0" smtClean="0"/>
              <a:t> </a:t>
            </a:r>
            <a:r>
              <a:rPr lang="en-US" sz="1000" dirty="0"/>
              <a:t> </a:t>
            </a:r>
            <a:r>
              <a:rPr lang="en-US" sz="1000" dirty="0" smtClean="0"/>
              <a:t> </a:t>
            </a:r>
            <a:endParaRPr lang="en-US" sz="1000" dirty="0"/>
          </a:p>
        </p:txBody>
      </p:sp>
      <p:sp>
        <p:nvSpPr>
          <p:cNvPr id="5" name="TextBox 4"/>
          <p:cNvSpPr txBox="1"/>
          <p:nvPr/>
        </p:nvSpPr>
        <p:spPr>
          <a:xfrm>
            <a:off x="457200" y="4648200"/>
            <a:ext cx="6400800" cy="923330"/>
          </a:xfrm>
          <a:prstGeom prst="rect">
            <a:avLst/>
          </a:prstGeom>
          <a:noFill/>
        </p:spPr>
        <p:txBody>
          <a:bodyPr wrap="square" rtlCol="0">
            <a:spAutoFit/>
          </a:bodyPr>
          <a:lstStyle/>
          <a:p>
            <a:r>
              <a:rPr lang="en-US" dirty="0" smtClean="0"/>
              <a:t>Annotation of SNPs from spreadsheet (highlighted in orange in the spreadsheet) that are seen in both sets of novel non-synonymous </a:t>
            </a:r>
            <a:r>
              <a:rPr lang="en-US" dirty="0" err="1" smtClean="0"/>
              <a:t>SNVs</a:t>
            </a:r>
            <a:r>
              <a:rPr lang="en-US" dirty="0" smtClean="0"/>
              <a:t> for Line 88 and Line 54</a:t>
            </a:r>
            <a:endParaRPr lang="en-US" dirty="0"/>
          </a:p>
        </p:txBody>
      </p:sp>
      <p:cxnSp>
        <p:nvCxnSpPr>
          <p:cNvPr id="15" name="Straight Arrow Connector 14"/>
          <p:cNvCxnSpPr/>
          <p:nvPr/>
        </p:nvCxnSpPr>
        <p:spPr>
          <a:xfrm rot="16200000" flipV="1">
            <a:off x="6858000" y="4495800"/>
            <a:ext cx="990600" cy="685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743200" y="838200"/>
          <a:ext cx="32004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Left Brace 4"/>
          <p:cNvSpPr/>
          <p:nvPr/>
        </p:nvSpPr>
        <p:spPr>
          <a:xfrm>
            <a:off x="2362200" y="3152001"/>
            <a:ext cx="381000" cy="1676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Left Brace 5"/>
          <p:cNvSpPr/>
          <p:nvPr/>
        </p:nvSpPr>
        <p:spPr>
          <a:xfrm rot="-5400000">
            <a:off x="4876800" y="4419600"/>
            <a:ext cx="304800" cy="1524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4191000" y="2209800"/>
            <a:ext cx="498855" cy="276999"/>
          </a:xfrm>
          <a:prstGeom prst="rect">
            <a:avLst/>
          </a:prstGeom>
          <a:noFill/>
        </p:spPr>
        <p:txBody>
          <a:bodyPr wrap="none" rtlCol="0">
            <a:spAutoFit/>
          </a:bodyPr>
          <a:lstStyle/>
          <a:p>
            <a:r>
              <a:rPr lang="en-US" sz="1200" dirty="0" smtClean="0"/>
              <a:t>2383</a:t>
            </a:r>
            <a:endParaRPr lang="en-US" sz="1200" dirty="0"/>
          </a:p>
        </p:txBody>
      </p:sp>
      <p:sp>
        <p:nvSpPr>
          <p:cNvPr id="8" name="TextBox 7"/>
          <p:cNvSpPr txBox="1"/>
          <p:nvPr/>
        </p:nvSpPr>
        <p:spPr>
          <a:xfrm>
            <a:off x="5943600" y="1981200"/>
            <a:ext cx="1619802" cy="1200329"/>
          </a:xfrm>
          <a:prstGeom prst="rect">
            <a:avLst/>
          </a:prstGeom>
          <a:noFill/>
        </p:spPr>
        <p:txBody>
          <a:bodyPr wrap="none" rtlCol="0">
            <a:spAutoFit/>
          </a:bodyPr>
          <a:lstStyle/>
          <a:p>
            <a:r>
              <a:rPr lang="en-US" sz="1200" b="1" dirty="0" smtClean="0"/>
              <a:t>Patient 88 cell line</a:t>
            </a:r>
            <a:br>
              <a:rPr lang="en-US" sz="1200" b="1" dirty="0" smtClean="0"/>
            </a:br>
            <a:r>
              <a:rPr lang="en-US" sz="1200" b="1" dirty="0" err="1" smtClean="0"/>
              <a:t>tumour</a:t>
            </a:r>
            <a:r>
              <a:rPr lang="en-US" sz="1200" b="1" dirty="0" smtClean="0"/>
              <a:t> genomic</a:t>
            </a:r>
            <a:r>
              <a:rPr lang="en-US" sz="1200" dirty="0" smtClean="0"/>
              <a:t/>
            </a:r>
            <a:br>
              <a:rPr lang="en-US" sz="1200" dirty="0" smtClean="0"/>
            </a:br>
            <a:r>
              <a:rPr lang="en-US" sz="1200" dirty="0" smtClean="0"/>
              <a:t/>
            </a:r>
            <a:br>
              <a:rPr lang="en-US" sz="1200" dirty="0" smtClean="0"/>
            </a:br>
            <a:r>
              <a:rPr lang="en-US" sz="1200" dirty="0" smtClean="0"/>
              <a:t>2390 somatic</a:t>
            </a:r>
          </a:p>
          <a:p>
            <a:r>
              <a:rPr lang="en-US" sz="1200" dirty="0" smtClean="0"/>
              <a:t>Non-synonymous </a:t>
            </a:r>
            <a:r>
              <a:rPr lang="en-US" sz="1200" dirty="0" err="1" smtClean="0"/>
              <a:t>SNVs</a:t>
            </a:r>
            <a:endParaRPr lang="en-US" sz="1200" dirty="0" smtClean="0"/>
          </a:p>
          <a:p>
            <a:pPr lvl="0"/>
            <a:endParaRPr lang="en-US" sz="1200" dirty="0" smtClean="0"/>
          </a:p>
        </p:txBody>
      </p:sp>
      <p:sp>
        <p:nvSpPr>
          <p:cNvPr id="9" name="TextBox 8"/>
          <p:cNvSpPr txBox="1"/>
          <p:nvPr/>
        </p:nvSpPr>
        <p:spPr>
          <a:xfrm>
            <a:off x="954968" y="3429000"/>
            <a:ext cx="1635832" cy="1200329"/>
          </a:xfrm>
          <a:prstGeom prst="rect">
            <a:avLst/>
          </a:prstGeom>
          <a:noFill/>
        </p:spPr>
        <p:txBody>
          <a:bodyPr wrap="none" rtlCol="0">
            <a:spAutoFit/>
          </a:bodyPr>
          <a:lstStyle/>
          <a:p>
            <a:pPr lvl="0"/>
            <a:r>
              <a:rPr lang="en-US" sz="1200" b="1" dirty="0" smtClean="0"/>
              <a:t>Patient 54 cell line</a:t>
            </a:r>
            <a:br>
              <a:rPr lang="en-US" sz="1200" b="1" dirty="0" smtClean="0"/>
            </a:br>
            <a:r>
              <a:rPr lang="en-US" sz="1200" b="1" dirty="0" err="1" smtClean="0"/>
              <a:t>tumour</a:t>
            </a:r>
            <a:r>
              <a:rPr lang="en-US" sz="1200" b="1" dirty="0" smtClean="0"/>
              <a:t> genomic</a:t>
            </a:r>
          </a:p>
          <a:p>
            <a:r>
              <a:rPr lang="en-US" sz="1200" dirty="0"/>
              <a:t/>
            </a:r>
            <a:br>
              <a:rPr lang="en-US" sz="1200" dirty="0"/>
            </a:br>
            <a:r>
              <a:rPr lang="en-US" sz="1200" dirty="0" smtClean="0"/>
              <a:t>192 somatic </a:t>
            </a:r>
          </a:p>
          <a:p>
            <a:r>
              <a:rPr lang="en-US" sz="1200" dirty="0" smtClean="0"/>
              <a:t>non-synonymous </a:t>
            </a:r>
            <a:r>
              <a:rPr lang="en-US" sz="1200" dirty="0" err="1" smtClean="0"/>
              <a:t>SNVs</a:t>
            </a:r>
            <a:endParaRPr lang="en-US" sz="1200" dirty="0" smtClean="0"/>
          </a:p>
          <a:p>
            <a:pPr lvl="0"/>
            <a:endParaRPr lang="en-US" sz="1200" dirty="0" smtClean="0"/>
          </a:p>
        </p:txBody>
      </p:sp>
      <p:sp>
        <p:nvSpPr>
          <p:cNvPr id="10" name="TextBox 9"/>
          <p:cNvSpPr txBox="1"/>
          <p:nvPr/>
        </p:nvSpPr>
        <p:spPr>
          <a:xfrm>
            <a:off x="4267200" y="5334000"/>
            <a:ext cx="2553908" cy="646331"/>
          </a:xfrm>
          <a:prstGeom prst="rect">
            <a:avLst/>
          </a:prstGeom>
          <a:noFill/>
        </p:spPr>
        <p:txBody>
          <a:bodyPr wrap="square" rtlCol="0">
            <a:spAutoFit/>
          </a:bodyPr>
          <a:lstStyle/>
          <a:p>
            <a:pPr lvl="0"/>
            <a:r>
              <a:rPr lang="en-US" sz="1200" b="1" dirty="0" smtClean="0"/>
              <a:t>Patient 54 </a:t>
            </a:r>
            <a:r>
              <a:rPr lang="en-US" sz="1200" b="1" dirty="0" err="1" smtClean="0"/>
              <a:t>exome</a:t>
            </a:r>
            <a:endParaRPr lang="en-US" sz="1200" b="1" dirty="0" smtClean="0"/>
          </a:p>
          <a:p>
            <a:pPr lvl="0"/>
            <a:endParaRPr lang="en-US" sz="1200" dirty="0"/>
          </a:p>
          <a:p>
            <a:pPr lvl="0"/>
            <a:r>
              <a:rPr lang="en-US" sz="1200" dirty="0" smtClean="0"/>
              <a:t>667 non-synonymous </a:t>
            </a:r>
            <a:r>
              <a:rPr lang="en-US" sz="1200" dirty="0" err="1" smtClean="0"/>
              <a:t>SNVs</a:t>
            </a:r>
            <a:endParaRPr lang="en-US" sz="1200" dirty="0" smtClean="0"/>
          </a:p>
        </p:txBody>
      </p:sp>
      <p:sp>
        <p:nvSpPr>
          <p:cNvPr id="11" name="TextBox 10"/>
          <p:cNvSpPr txBox="1"/>
          <p:nvPr/>
        </p:nvSpPr>
        <p:spPr>
          <a:xfrm>
            <a:off x="3429000" y="3685401"/>
            <a:ext cx="420308" cy="276999"/>
          </a:xfrm>
          <a:prstGeom prst="rect">
            <a:avLst/>
          </a:prstGeom>
          <a:noFill/>
        </p:spPr>
        <p:txBody>
          <a:bodyPr wrap="none" rtlCol="0">
            <a:spAutoFit/>
          </a:bodyPr>
          <a:lstStyle/>
          <a:p>
            <a:r>
              <a:rPr lang="en-US" sz="1200" dirty="0" smtClean="0"/>
              <a:t>163</a:t>
            </a:r>
            <a:endParaRPr lang="en-US" sz="1200" dirty="0"/>
          </a:p>
        </p:txBody>
      </p:sp>
      <p:sp>
        <p:nvSpPr>
          <p:cNvPr id="12" name="TextBox 11"/>
          <p:cNvSpPr txBox="1"/>
          <p:nvPr/>
        </p:nvSpPr>
        <p:spPr>
          <a:xfrm>
            <a:off x="4953000" y="3886200"/>
            <a:ext cx="420308" cy="276999"/>
          </a:xfrm>
          <a:prstGeom prst="rect">
            <a:avLst/>
          </a:prstGeom>
          <a:noFill/>
        </p:spPr>
        <p:txBody>
          <a:bodyPr wrap="none" rtlCol="0">
            <a:spAutoFit/>
          </a:bodyPr>
          <a:lstStyle/>
          <a:p>
            <a:r>
              <a:rPr lang="en-US" sz="1200" dirty="0" smtClean="0"/>
              <a:t>642</a:t>
            </a:r>
            <a:endParaRPr lang="en-US" sz="1200" dirty="0"/>
          </a:p>
        </p:txBody>
      </p:sp>
      <p:sp>
        <p:nvSpPr>
          <p:cNvPr id="13" name="TextBox 12"/>
          <p:cNvSpPr txBox="1"/>
          <p:nvPr/>
        </p:nvSpPr>
        <p:spPr>
          <a:xfrm>
            <a:off x="3962400" y="3048000"/>
            <a:ext cx="263214" cy="276999"/>
          </a:xfrm>
          <a:prstGeom prst="rect">
            <a:avLst/>
          </a:prstGeom>
          <a:noFill/>
        </p:spPr>
        <p:txBody>
          <a:bodyPr wrap="none" rtlCol="0">
            <a:spAutoFit/>
          </a:bodyPr>
          <a:lstStyle/>
          <a:p>
            <a:r>
              <a:rPr lang="en-US" sz="1200" b="1" dirty="0"/>
              <a:t>5</a:t>
            </a:r>
          </a:p>
        </p:txBody>
      </p:sp>
      <p:sp>
        <p:nvSpPr>
          <p:cNvPr id="14" name="TextBox 13"/>
          <p:cNvSpPr txBox="1"/>
          <p:nvPr/>
        </p:nvSpPr>
        <p:spPr>
          <a:xfrm>
            <a:off x="4191000" y="3886200"/>
            <a:ext cx="341760" cy="276999"/>
          </a:xfrm>
          <a:prstGeom prst="rect">
            <a:avLst/>
          </a:prstGeom>
          <a:noFill/>
        </p:spPr>
        <p:txBody>
          <a:bodyPr wrap="none" rtlCol="0">
            <a:spAutoFit/>
          </a:bodyPr>
          <a:lstStyle/>
          <a:p>
            <a:r>
              <a:rPr lang="en-US" sz="1200" dirty="0" smtClean="0"/>
              <a:t>23</a:t>
            </a:r>
            <a:endParaRPr lang="en-US" sz="1200" dirty="0"/>
          </a:p>
        </p:txBody>
      </p:sp>
      <p:sp>
        <p:nvSpPr>
          <p:cNvPr id="15" name="Left Brace 14"/>
          <p:cNvSpPr/>
          <p:nvPr/>
        </p:nvSpPr>
        <p:spPr>
          <a:xfrm rot="10800000">
            <a:off x="5486400" y="1600200"/>
            <a:ext cx="381000" cy="1676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itle 1"/>
          <p:cNvSpPr>
            <a:spLocks noGrp="1"/>
          </p:cNvSpPr>
          <p:nvPr>
            <p:ph type="title"/>
          </p:nvPr>
        </p:nvSpPr>
        <p:spPr>
          <a:xfrm>
            <a:off x="457200" y="274638"/>
            <a:ext cx="8229600" cy="1143000"/>
          </a:xfrm>
        </p:spPr>
        <p:txBody>
          <a:bodyPr>
            <a:noAutofit/>
          </a:bodyPr>
          <a:lstStyle/>
          <a:p>
            <a:r>
              <a:rPr lang="en-US" sz="2800" dirty="0" smtClean="0"/>
              <a:t>Non-synonymous SNV concordance between patient 54 cell line and </a:t>
            </a:r>
            <a:r>
              <a:rPr lang="en-US" sz="2800" dirty="0" err="1" smtClean="0"/>
              <a:t>exome</a:t>
            </a:r>
            <a:r>
              <a:rPr lang="en-US" sz="2800" dirty="0" smtClean="0"/>
              <a:t> and patient 88 cell line</a:t>
            </a:r>
            <a:endParaRPr lang="en-US" sz="2800" dirty="0"/>
          </a:p>
        </p:txBody>
      </p:sp>
      <p:sp>
        <p:nvSpPr>
          <p:cNvPr id="17" name="TextBox 16"/>
          <p:cNvSpPr txBox="1"/>
          <p:nvPr/>
        </p:nvSpPr>
        <p:spPr>
          <a:xfrm>
            <a:off x="4267200" y="3304401"/>
            <a:ext cx="263214" cy="276999"/>
          </a:xfrm>
          <a:prstGeom prst="rect">
            <a:avLst/>
          </a:prstGeom>
          <a:noFill/>
        </p:spPr>
        <p:txBody>
          <a:bodyPr wrap="none" rtlCol="0">
            <a:spAutoFit/>
          </a:bodyPr>
          <a:lstStyle/>
          <a:p>
            <a:r>
              <a:rPr lang="en-US" sz="1200" b="1" dirty="0" smtClean="0"/>
              <a:t>1</a:t>
            </a:r>
            <a:endParaRPr lang="en-US" sz="1200" b="1" dirty="0"/>
          </a:p>
        </p:txBody>
      </p:sp>
      <p:sp>
        <p:nvSpPr>
          <p:cNvPr id="18" name="TextBox 17"/>
          <p:cNvSpPr txBox="1"/>
          <p:nvPr/>
        </p:nvSpPr>
        <p:spPr>
          <a:xfrm>
            <a:off x="4689786" y="3048000"/>
            <a:ext cx="263214" cy="276999"/>
          </a:xfrm>
          <a:prstGeom prst="rect">
            <a:avLst/>
          </a:prstGeom>
          <a:noFill/>
        </p:spPr>
        <p:txBody>
          <a:bodyPr wrap="none" rtlCol="0">
            <a:spAutoFit/>
          </a:bodyPr>
          <a:lstStyle/>
          <a:p>
            <a:r>
              <a:rPr lang="en-US" sz="1200" b="1" dirty="0" smtClean="0"/>
              <a:t>1</a:t>
            </a:r>
            <a:endParaRPr lang="en-US" sz="1200" b="1" dirty="0"/>
          </a:p>
        </p:txBody>
      </p:sp>
      <p:cxnSp>
        <p:nvCxnSpPr>
          <p:cNvPr id="20" name="Straight Arrow Connector 19"/>
          <p:cNvCxnSpPr/>
          <p:nvPr/>
        </p:nvCxnSpPr>
        <p:spPr>
          <a:xfrm>
            <a:off x="5029200" y="3200400"/>
            <a:ext cx="1676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705600" y="3581400"/>
            <a:ext cx="1676400" cy="400110"/>
          </a:xfrm>
          <a:prstGeom prst="rect">
            <a:avLst/>
          </a:prstGeom>
          <a:noFill/>
        </p:spPr>
        <p:txBody>
          <a:bodyPr wrap="square" rtlCol="0">
            <a:spAutoFit/>
          </a:bodyPr>
          <a:lstStyle/>
          <a:p>
            <a:r>
              <a:rPr lang="en-US" sz="1000" b="1" dirty="0" err="1" smtClean="0">
                <a:solidFill>
                  <a:srgbClr val="FF0000"/>
                </a:solidFill>
              </a:rPr>
              <a:t>Ubiquitin</a:t>
            </a:r>
            <a:r>
              <a:rPr lang="en-US" sz="1000" b="1" dirty="0" smtClean="0">
                <a:solidFill>
                  <a:srgbClr val="FF0000"/>
                </a:solidFill>
              </a:rPr>
              <a:t> carboxyl-terminal </a:t>
            </a:r>
            <a:r>
              <a:rPr lang="en-US" sz="1000" b="1" dirty="0" err="1" smtClean="0">
                <a:solidFill>
                  <a:srgbClr val="FF0000"/>
                </a:solidFill>
              </a:rPr>
              <a:t>hydrolase</a:t>
            </a:r>
            <a:endParaRPr lang="en-US" sz="1000" b="1" dirty="0">
              <a:solidFill>
                <a:srgbClr val="FF0000"/>
              </a:solidFill>
            </a:endParaRPr>
          </a:p>
        </p:txBody>
      </p:sp>
      <p:cxnSp>
        <p:nvCxnSpPr>
          <p:cNvPr id="23" name="Straight Arrow Connector 22"/>
          <p:cNvCxnSpPr/>
          <p:nvPr/>
        </p:nvCxnSpPr>
        <p:spPr>
          <a:xfrm rot="10800000" flipV="1">
            <a:off x="3124200" y="3519101"/>
            <a:ext cx="1219200" cy="21196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133600" y="5638800"/>
            <a:ext cx="1676400" cy="307777"/>
          </a:xfrm>
          <a:prstGeom prst="rect">
            <a:avLst/>
          </a:prstGeom>
          <a:noFill/>
        </p:spPr>
        <p:txBody>
          <a:bodyPr wrap="square" rtlCol="0">
            <a:spAutoFit/>
          </a:bodyPr>
          <a:lstStyle/>
          <a:p>
            <a:r>
              <a:rPr lang="en-US" sz="1400" b="1" dirty="0" smtClean="0">
                <a:solidFill>
                  <a:srgbClr val="FF0000"/>
                </a:solidFill>
              </a:rPr>
              <a:t>Protein FRG2-like-2</a:t>
            </a:r>
            <a:endParaRPr lang="en-US" sz="1400" b="1"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2800" dirty="0" smtClean="0"/>
              <a:t>SNV in FRG2 potentially not real</a:t>
            </a:r>
            <a:endParaRPr lang="en-US" sz="2800" dirty="0"/>
          </a:p>
        </p:txBody>
      </p:sp>
      <p:pic>
        <p:nvPicPr>
          <p:cNvPr id="1026" name="Picture 2"/>
          <p:cNvPicPr>
            <a:picLocks noChangeAspect="1" noChangeArrowheads="1"/>
          </p:cNvPicPr>
          <p:nvPr/>
        </p:nvPicPr>
        <p:blipFill>
          <a:blip r:embed="rId2"/>
          <a:srcRect/>
          <a:stretch>
            <a:fillRect/>
          </a:stretch>
        </p:blipFill>
        <p:spPr bwMode="auto">
          <a:xfrm>
            <a:off x="152400" y="795044"/>
            <a:ext cx="5334000" cy="6062956"/>
          </a:xfrm>
          <a:prstGeom prst="rect">
            <a:avLst/>
          </a:prstGeom>
          <a:noFill/>
          <a:ln w="9525">
            <a:noFill/>
            <a:miter lim="800000"/>
            <a:headEnd/>
            <a:tailEnd/>
          </a:ln>
          <a:effectLst/>
        </p:spPr>
      </p:pic>
      <p:sp>
        <p:nvSpPr>
          <p:cNvPr id="5" name="TextBox 4"/>
          <p:cNvSpPr txBox="1"/>
          <p:nvPr/>
        </p:nvSpPr>
        <p:spPr>
          <a:xfrm>
            <a:off x="5638800" y="838200"/>
            <a:ext cx="2819400" cy="3293209"/>
          </a:xfrm>
          <a:prstGeom prst="rect">
            <a:avLst/>
          </a:prstGeom>
          <a:noFill/>
        </p:spPr>
        <p:txBody>
          <a:bodyPr wrap="square" rtlCol="0">
            <a:spAutoFit/>
          </a:bodyPr>
          <a:lstStyle/>
          <a:p>
            <a:r>
              <a:rPr lang="en-US" sz="1600" dirty="0" smtClean="0"/>
              <a:t>From </a:t>
            </a:r>
            <a:r>
              <a:rPr lang="en-US" sz="1600" dirty="0" err="1" smtClean="0"/>
              <a:t>Rijkers</a:t>
            </a:r>
            <a:r>
              <a:rPr lang="en-US" sz="1600" dirty="0" smtClean="0"/>
              <a:t>, </a:t>
            </a:r>
            <a:r>
              <a:rPr lang="en-US" sz="1600" i="1" dirty="0" smtClean="0"/>
              <a:t>Journal of Medical Genetics 2004</a:t>
            </a:r>
          </a:p>
          <a:p>
            <a:endParaRPr lang="en-US" sz="1600" i="1" dirty="0" smtClean="0"/>
          </a:p>
          <a:p>
            <a:r>
              <a:rPr lang="en-US" sz="1600" dirty="0" smtClean="0"/>
              <a:t>FRG2 transcripts exist on chromosomes 10, 4, 3 with single base difference.  </a:t>
            </a:r>
          </a:p>
          <a:p>
            <a:endParaRPr lang="en-US" sz="1600" dirty="0" smtClean="0"/>
          </a:p>
          <a:p>
            <a:r>
              <a:rPr lang="en-US" sz="1600" dirty="0" smtClean="0"/>
              <a:t>It’s possible that reads can align to the wrong place resulting in a false positive SNP.  </a:t>
            </a:r>
          </a:p>
          <a:p>
            <a:endParaRPr lang="en-US" sz="1600" i="1" dirty="0" smtClean="0"/>
          </a:p>
          <a:p>
            <a:endParaRPr lang="en-US" sz="1600" i="1" dirty="0" smtClean="0"/>
          </a:p>
          <a:p>
            <a:endParaRPr lang="en-US" sz="16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sz="2800" dirty="0" err="1" smtClean="0"/>
              <a:t>SNVs</a:t>
            </a:r>
            <a:r>
              <a:rPr lang="en-US" sz="2800" dirty="0" smtClean="0"/>
              <a:t> in MTCH2 seen in normal and </a:t>
            </a:r>
            <a:r>
              <a:rPr lang="en-US" sz="2800" dirty="0" err="1" smtClean="0"/>
              <a:t>tumour</a:t>
            </a:r>
            <a:endParaRPr lang="en-US" sz="2800" dirty="0"/>
          </a:p>
        </p:txBody>
      </p:sp>
      <p:pic>
        <p:nvPicPr>
          <p:cNvPr id="1027" name="Picture 3"/>
          <p:cNvPicPr>
            <a:picLocks noChangeAspect="1" noChangeArrowheads="1"/>
          </p:cNvPicPr>
          <p:nvPr/>
        </p:nvPicPr>
        <p:blipFill>
          <a:blip r:embed="rId3"/>
          <a:srcRect/>
          <a:stretch>
            <a:fillRect/>
          </a:stretch>
        </p:blipFill>
        <p:spPr bwMode="auto">
          <a:xfrm>
            <a:off x="1828800" y="751572"/>
            <a:ext cx="5486400" cy="5877828"/>
          </a:xfrm>
          <a:prstGeom prst="rect">
            <a:avLst/>
          </a:prstGeom>
          <a:noFill/>
          <a:ln w="9525">
            <a:noFill/>
            <a:miter lim="800000"/>
            <a:headEnd/>
            <a:tailEnd/>
          </a:ln>
          <a:effectLst/>
        </p:spPr>
      </p:pic>
      <p:sp>
        <p:nvSpPr>
          <p:cNvPr id="6" name="TextBox 5"/>
          <p:cNvSpPr txBox="1"/>
          <p:nvPr/>
        </p:nvSpPr>
        <p:spPr>
          <a:xfrm>
            <a:off x="5715000" y="1981200"/>
            <a:ext cx="1120820" cy="369332"/>
          </a:xfrm>
          <a:prstGeom prst="rect">
            <a:avLst/>
          </a:prstGeom>
          <a:noFill/>
        </p:spPr>
        <p:txBody>
          <a:bodyPr wrap="none" rtlCol="0">
            <a:spAutoFit/>
          </a:bodyPr>
          <a:lstStyle/>
          <a:p>
            <a:r>
              <a:rPr lang="en-US" dirty="0" smtClean="0"/>
              <a:t>47603815</a:t>
            </a:r>
            <a:endParaRPr lang="en-US" dirty="0"/>
          </a:p>
        </p:txBody>
      </p:sp>
      <p:sp>
        <p:nvSpPr>
          <p:cNvPr id="5" name="TextBox 4"/>
          <p:cNvSpPr txBox="1"/>
          <p:nvPr/>
        </p:nvSpPr>
        <p:spPr>
          <a:xfrm>
            <a:off x="1756287" y="4935379"/>
            <a:ext cx="1063112" cy="246221"/>
          </a:xfrm>
          <a:prstGeom prst="rect">
            <a:avLst/>
          </a:prstGeom>
          <a:noFill/>
        </p:spPr>
        <p:txBody>
          <a:bodyPr wrap="none" rtlCol="0">
            <a:spAutoFit/>
          </a:bodyPr>
          <a:lstStyle/>
          <a:p>
            <a:r>
              <a:rPr lang="en-US" sz="1000" dirty="0" smtClean="0"/>
              <a:t>Line 88 NORMAL</a:t>
            </a:r>
            <a:endParaRPr lang="en-US" sz="1000" dirty="0"/>
          </a:p>
        </p:txBody>
      </p:sp>
      <p:sp>
        <p:nvSpPr>
          <p:cNvPr id="7" name="TextBox 6"/>
          <p:cNvSpPr txBox="1"/>
          <p:nvPr/>
        </p:nvSpPr>
        <p:spPr>
          <a:xfrm>
            <a:off x="1727351" y="3810000"/>
            <a:ext cx="1077539" cy="246221"/>
          </a:xfrm>
          <a:prstGeom prst="rect">
            <a:avLst/>
          </a:prstGeom>
          <a:noFill/>
        </p:spPr>
        <p:txBody>
          <a:bodyPr wrap="none" rtlCol="0">
            <a:spAutoFit/>
          </a:bodyPr>
          <a:lstStyle/>
          <a:p>
            <a:r>
              <a:rPr lang="en-US" sz="1000" dirty="0" smtClean="0"/>
              <a:t>Line 88 TUMOUR</a:t>
            </a:r>
            <a:endParaRPr lang="en-US" sz="1000" dirty="0"/>
          </a:p>
        </p:txBody>
      </p:sp>
      <p:sp>
        <p:nvSpPr>
          <p:cNvPr id="8" name="TextBox 7"/>
          <p:cNvSpPr txBox="1"/>
          <p:nvPr/>
        </p:nvSpPr>
        <p:spPr>
          <a:xfrm>
            <a:off x="1727351" y="2801779"/>
            <a:ext cx="1063112" cy="246221"/>
          </a:xfrm>
          <a:prstGeom prst="rect">
            <a:avLst/>
          </a:prstGeom>
          <a:noFill/>
        </p:spPr>
        <p:txBody>
          <a:bodyPr wrap="none" rtlCol="0">
            <a:spAutoFit/>
          </a:bodyPr>
          <a:lstStyle/>
          <a:p>
            <a:r>
              <a:rPr lang="en-US" sz="1000" dirty="0" smtClean="0"/>
              <a:t>Line 54 NORMAL</a:t>
            </a:r>
            <a:endParaRPr lang="en-US" sz="1000" dirty="0"/>
          </a:p>
        </p:txBody>
      </p:sp>
      <p:sp>
        <p:nvSpPr>
          <p:cNvPr id="9" name="TextBox 8"/>
          <p:cNvSpPr txBox="1"/>
          <p:nvPr/>
        </p:nvSpPr>
        <p:spPr>
          <a:xfrm>
            <a:off x="1741861" y="1828800"/>
            <a:ext cx="1077539" cy="246221"/>
          </a:xfrm>
          <a:prstGeom prst="rect">
            <a:avLst/>
          </a:prstGeom>
          <a:noFill/>
        </p:spPr>
        <p:txBody>
          <a:bodyPr wrap="none" rtlCol="0">
            <a:spAutoFit/>
          </a:bodyPr>
          <a:lstStyle/>
          <a:p>
            <a:r>
              <a:rPr lang="en-US" sz="1000" dirty="0" smtClean="0"/>
              <a:t>Line 54 TUMOUR</a:t>
            </a:r>
            <a:endParaRPr lang="en-US" sz="1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457200" y="685800"/>
            <a:ext cx="8066730" cy="5857906"/>
          </a:xfrm>
          <a:prstGeom prst="rect">
            <a:avLst/>
          </a:prstGeom>
          <a:noFill/>
          <a:ln w="9525">
            <a:noFill/>
            <a:miter lim="800000"/>
            <a:headEnd/>
            <a:tailEnd/>
          </a:ln>
          <a:effectLst/>
        </p:spPr>
      </p:pic>
      <p:sp>
        <p:nvSpPr>
          <p:cNvPr id="5" name="Title 1"/>
          <p:cNvSpPr>
            <a:spLocks noGrp="1"/>
          </p:cNvSpPr>
          <p:nvPr>
            <p:ph type="title"/>
          </p:nvPr>
        </p:nvSpPr>
        <p:spPr>
          <a:xfrm>
            <a:off x="457200" y="0"/>
            <a:ext cx="8229600" cy="914400"/>
          </a:xfrm>
        </p:spPr>
        <p:txBody>
          <a:bodyPr>
            <a:normAutofit/>
          </a:bodyPr>
          <a:lstStyle/>
          <a:p>
            <a:r>
              <a:rPr lang="en-US" sz="2800" dirty="0" err="1" smtClean="0"/>
              <a:t>SNVs</a:t>
            </a:r>
            <a:r>
              <a:rPr lang="en-US" sz="2800" dirty="0" smtClean="0"/>
              <a:t> in MTCH2 seen in normal and </a:t>
            </a:r>
            <a:r>
              <a:rPr lang="en-US" sz="2800" dirty="0" err="1" smtClean="0"/>
              <a:t>tumour</a:t>
            </a:r>
            <a:endParaRPr lang="en-US" sz="2800" dirty="0"/>
          </a:p>
        </p:txBody>
      </p:sp>
      <p:sp>
        <p:nvSpPr>
          <p:cNvPr id="4" name="TextBox 3"/>
          <p:cNvSpPr txBox="1"/>
          <p:nvPr/>
        </p:nvSpPr>
        <p:spPr>
          <a:xfrm>
            <a:off x="409936" y="5240179"/>
            <a:ext cx="1063112" cy="246221"/>
          </a:xfrm>
          <a:prstGeom prst="rect">
            <a:avLst/>
          </a:prstGeom>
          <a:noFill/>
        </p:spPr>
        <p:txBody>
          <a:bodyPr wrap="none" rtlCol="0">
            <a:spAutoFit/>
          </a:bodyPr>
          <a:lstStyle/>
          <a:p>
            <a:r>
              <a:rPr lang="en-US" sz="1000" dirty="0" smtClean="0"/>
              <a:t>Line 88 NORMAL</a:t>
            </a:r>
            <a:endParaRPr lang="en-US" sz="1000" dirty="0"/>
          </a:p>
        </p:txBody>
      </p:sp>
      <p:sp>
        <p:nvSpPr>
          <p:cNvPr id="6" name="TextBox 5"/>
          <p:cNvSpPr txBox="1"/>
          <p:nvPr/>
        </p:nvSpPr>
        <p:spPr>
          <a:xfrm>
            <a:off x="381000" y="4114800"/>
            <a:ext cx="1077539" cy="246221"/>
          </a:xfrm>
          <a:prstGeom prst="rect">
            <a:avLst/>
          </a:prstGeom>
          <a:noFill/>
        </p:spPr>
        <p:txBody>
          <a:bodyPr wrap="none" rtlCol="0">
            <a:spAutoFit/>
          </a:bodyPr>
          <a:lstStyle/>
          <a:p>
            <a:r>
              <a:rPr lang="en-US" sz="1000" dirty="0" smtClean="0"/>
              <a:t>Line 88 TUMOUR</a:t>
            </a:r>
            <a:endParaRPr lang="en-US" sz="1000" dirty="0"/>
          </a:p>
        </p:txBody>
      </p:sp>
      <p:sp>
        <p:nvSpPr>
          <p:cNvPr id="7" name="TextBox 6"/>
          <p:cNvSpPr txBox="1"/>
          <p:nvPr/>
        </p:nvSpPr>
        <p:spPr>
          <a:xfrm>
            <a:off x="381000" y="3106579"/>
            <a:ext cx="1063112" cy="246221"/>
          </a:xfrm>
          <a:prstGeom prst="rect">
            <a:avLst/>
          </a:prstGeom>
          <a:noFill/>
        </p:spPr>
        <p:txBody>
          <a:bodyPr wrap="none" rtlCol="0">
            <a:spAutoFit/>
          </a:bodyPr>
          <a:lstStyle/>
          <a:p>
            <a:r>
              <a:rPr lang="en-US" sz="1000" dirty="0" smtClean="0"/>
              <a:t>Line 54 NORMAL</a:t>
            </a:r>
            <a:endParaRPr lang="en-US" sz="1000" dirty="0"/>
          </a:p>
        </p:txBody>
      </p:sp>
      <p:sp>
        <p:nvSpPr>
          <p:cNvPr id="8" name="TextBox 7"/>
          <p:cNvSpPr txBox="1"/>
          <p:nvPr/>
        </p:nvSpPr>
        <p:spPr>
          <a:xfrm>
            <a:off x="395510" y="2133600"/>
            <a:ext cx="1077539" cy="246221"/>
          </a:xfrm>
          <a:prstGeom prst="rect">
            <a:avLst/>
          </a:prstGeom>
          <a:noFill/>
        </p:spPr>
        <p:txBody>
          <a:bodyPr wrap="none" rtlCol="0">
            <a:spAutoFit/>
          </a:bodyPr>
          <a:lstStyle/>
          <a:p>
            <a:r>
              <a:rPr lang="en-US" sz="1000" dirty="0" smtClean="0"/>
              <a:t>Line 54 TUMOUR</a:t>
            </a:r>
            <a:endParaRPr lang="en-US" sz="1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a:buNone/>
            </a:pPr>
            <a:r>
              <a:rPr lang="en-US" b="1" dirty="0" err="1" smtClean="0"/>
              <a:t>Entrez</a:t>
            </a:r>
            <a:r>
              <a:rPr lang="en-US" b="1" dirty="0" smtClean="0"/>
              <a:t> Gene summary for </a:t>
            </a:r>
            <a:r>
              <a:rPr lang="en-US" b="1" dirty="0" smtClean="0">
                <a:hlinkClick r:id="rId2" tooltip="See EntrezGene &#10; entry for IDH1"/>
              </a:rPr>
              <a:t>IDH1</a:t>
            </a:r>
            <a:r>
              <a:rPr lang="en-US" b="1" dirty="0" smtClean="0"/>
              <a:t>:</a:t>
            </a:r>
            <a:r>
              <a:rPr lang="en-US" dirty="0" smtClean="0"/>
              <a:t/>
            </a:r>
            <a:br>
              <a:rPr lang="en-US" dirty="0" smtClean="0"/>
            </a:br>
            <a:r>
              <a:rPr lang="en-US" b="1" dirty="0" err="1" smtClean="0">
                <a:solidFill>
                  <a:schemeClr val="accent2">
                    <a:lumMod val="75000"/>
                  </a:schemeClr>
                </a:solidFill>
              </a:rPr>
              <a:t>Isocitrate</a:t>
            </a:r>
            <a:r>
              <a:rPr lang="en-US" b="1" dirty="0" smtClean="0">
                <a:solidFill>
                  <a:schemeClr val="accent2">
                    <a:lumMod val="75000"/>
                  </a:schemeClr>
                </a:solidFill>
              </a:rPr>
              <a:t> </a:t>
            </a:r>
            <a:r>
              <a:rPr lang="en-US" b="1" dirty="0" err="1" smtClean="0">
                <a:solidFill>
                  <a:schemeClr val="accent2">
                    <a:lumMod val="75000"/>
                  </a:schemeClr>
                </a:solidFill>
              </a:rPr>
              <a:t>dehydrogenases</a:t>
            </a:r>
            <a:r>
              <a:rPr lang="en-US" b="1" dirty="0" smtClean="0">
                <a:solidFill>
                  <a:schemeClr val="accent2">
                    <a:lumMod val="75000"/>
                  </a:schemeClr>
                </a:solidFill>
              </a:rPr>
              <a:t> catalyze the oxidative </a:t>
            </a:r>
            <a:r>
              <a:rPr lang="en-US" b="1" dirty="0" err="1" smtClean="0">
                <a:solidFill>
                  <a:schemeClr val="accent2">
                    <a:lumMod val="75000"/>
                  </a:schemeClr>
                </a:solidFill>
              </a:rPr>
              <a:t>decarboxylation</a:t>
            </a:r>
            <a:r>
              <a:rPr lang="en-US" b="1" dirty="0" smtClean="0">
                <a:solidFill>
                  <a:schemeClr val="accent2">
                    <a:lumMod val="75000"/>
                  </a:schemeClr>
                </a:solidFill>
              </a:rPr>
              <a:t> of </a:t>
            </a:r>
            <a:r>
              <a:rPr lang="en-US" b="1" dirty="0" err="1" smtClean="0">
                <a:solidFill>
                  <a:schemeClr val="accent2">
                    <a:lumMod val="75000"/>
                  </a:schemeClr>
                </a:solidFill>
              </a:rPr>
              <a:t>isocitrate</a:t>
            </a:r>
            <a:r>
              <a:rPr lang="en-US" b="1" dirty="0" smtClean="0">
                <a:solidFill>
                  <a:schemeClr val="accent2">
                    <a:lumMod val="75000"/>
                  </a:schemeClr>
                </a:solidFill>
              </a:rPr>
              <a:t> to 2-oxoglutarate.</a:t>
            </a:r>
            <a:r>
              <a:rPr lang="en-US" dirty="0" smtClean="0"/>
              <a:t> These enzymes belong to two distinct subclasses, one of which utilizes NAD(+) as the electron acceptor and the other NADP(+). Five </a:t>
            </a:r>
            <a:r>
              <a:rPr lang="en-US" dirty="0" err="1" smtClean="0"/>
              <a:t>isocitrate</a:t>
            </a:r>
            <a:r>
              <a:rPr lang="en-US" dirty="0" smtClean="0"/>
              <a:t> </a:t>
            </a:r>
            <a:r>
              <a:rPr lang="en-US" dirty="0" err="1" smtClean="0"/>
              <a:t>dehydrogenases</a:t>
            </a:r>
            <a:r>
              <a:rPr lang="en-US" dirty="0" smtClean="0"/>
              <a:t> have been reported: three NAD(+)-dependent </a:t>
            </a:r>
            <a:r>
              <a:rPr lang="en-US" dirty="0" err="1" smtClean="0"/>
              <a:t>isocitrate</a:t>
            </a:r>
            <a:r>
              <a:rPr lang="en-US" dirty="0" smtClean="0"/>
              <a:t> </a:t>
            </a:r>
            <a:r>
              <a:rPr lang="en-US" dirty="0" err="1" smtClean="0"/>
              <a:t>dehydrogenases</a:t>
            </a:r>
            <a:r>
              <a:rPr lang="en-US" dirty="0" smtClean="0"/>
              <a:t>, which localize to the mitochondrial matrix, and two NADP(+)-dependent </a:t>
            </a:r>
            <a:r>
              <a:rPr lang="en-US" dirty="0" err="1" smtClean="0"/>
              <a:t>isocitrate</a:t>
            </a:r>
            <a:r>
              <a:rPr lang="en-US" dirty="0" smtClean="0"/>
              <a:t> </a:t>
            </a:r>
            <a:r>
              <a:rPr lang="en-US" dirty="0" err="1" smtClean="0"/>
              <a:t>dehydrogenases</a:t>
            </a:r>
            <a:r>
              <a:rPr lang="en-US" dirty="0" smtClean="0"/>
              <a:t>, one of which is mitochondrial and the other predominantly </a:t>
            </a:r>
            <a:r>
              <a:rPr lang="en-US" dirty="0" err="1" smtClean="0"/>
              <a:t>cytosolic</a:t>
            </a:r>
            <a:r>
              <a:rPr lang="en-US" dirty="0" smtClean="0"/>
              <a:t>. Each NADP(+)-dependent </a:t>
            </a:r>
            <a:r>
              <a:rPr lang="en-US" dirty="0" err="1" smtClean="0"/>
              <a:t>isozyme</a:t>
            </a:r>
            <a:r>
              <a:rPr lang="en-US" dirty="0" smtClean="0"/>
              <a:t> is a </a:t>
            </a:r>
            <a:r>
              <a:rPr lang="en-US" dirty="0" err="1" smtClean="0"/>
              <a:t>homodimer</a:t>
            </a:r>
            <a:r>
              <a:rPr lang="en-US" dirty="0" smtClean="0"/>
              <a:t>. The protein encoded by this gene is the NADP(+)-dependent </a:t>
            </a:r>
            <a:r>
              <a:rPr lang="en-US" dirty="0" err="1" smtClean="0"/>
              <a:t>isocitrate</a:t>
            </a:r>
            <a:r>
              <a:rPr lang="en-US" dirty="0" smtClean="0"/>
              <a:t> </a:t>
            </a:r>
            <a:r>
              <a:rPr lang="en-US" dirty="0" err="1" smtClean="0"/>
              <a:t>dehydrogenase</a:t>
            </a:r>
            <a:r>
              <a:rPr lang="en-US" dirty="0" smtClean="0"/>
              <a:t> found in the cytoplasm and </a:t>
            </a:r>
            <a:r>
              <a:rPr lang="en-US" dirty="0" err="1" smtClean="0"/>
              <a:t>peroxisomes</a:t>
            </a:r>
            <a:r>
              <a:rPr lang="en-US" dirty="0" smtClean="0"/>
              <a:t>. It contains the PTS-1 </a:t>
            </a:r>
            <a:r>
              <a:rPr lang="en-US" dirty="0" err="1" smtClean="0"/>
              <a:t>peroxisomal</a:t>
            </a:r>
            <a:r>
              <a:rPr lang="en-US" dirty="0" smtClean="0"/>
              <a:t> targeting signal sequence. The presence of this enzyme in </a:t>
            </a:r>
            <a:r>
              <a:rPr lang="en-US" dirty="0" err="1" smtClean="0"/>
              <a:t>peroxisomes</a:t>
            </a:r>
            <a:r>
              <a:rPr lang="en-US" dirty="0" smtClean="0"/>
              <a:t> suggests roles in the regeneration of NADPH for </a:t>
            </a:r>
            <a:r>
              <a:rPr lang="en-US" dirty="0" err="1" smtClean="0"/>
              <a:t>intraperoxisomal</a:t>
            </a:r>
            <a:r>
              <a:rPr lang="en-US" dirty="0" smtClean="0"/>
              <a:t> reductions, such as the conversion of 2, 4-dienoyl-CoAs to 3-enoyl-CoAs, as well as in </a:t>
            </a:r>
            <a:r>
              <a:rPr lang="en-US" dirty="0" err="1" smtClean="0"/>
              <a:t>peroxisomal</a:t>
            </a:r>
            <a:r>
              <a:rPr lang="en-US" dirty="0" smtClean="0"/>
              <a:t> reactions that consume 2-oxoglutarate, namely the alpha-hydroxylation of </a:t>
            </a:r>
            <a:r>
              <a:rPr lang="en-US" dirty="0" err="1" smtClean="0"/>
              <a:t>phytanic</a:t>
            </a:r>
            <a:r>
              <a:rPr lang="en-US" dirty="0" smtClean="0"/>
              <a:t> acid. The </a:t>
            </a:r>
            <a:r>
              <a:rPr lang="en-US" dirty="0" err="1" smtClean="0"/>
              <a:t>cytoplasmic</a:t>
            </a:r>
            <a:r>
              <a:rPr lang="en-US" dirty="0" smtClean="0"/>
              <a:t> enzyme serves a significant role in </a:t>
            </a:r>
            <a:r>
              <a:rPr lang="en-US" dirty="0" err="1" smtClean="0"/>
              <a:t>cytoplasmic</a:t>
            </a:r>
            <a:r>
              <a:rPr lang="en-US" dirty="0" smtClean="0"/>
              <a:t> NADPH production. (provided by </a:t>
            </a:r>
            <a:r>
              <a:rPr lang="en-US" dirty="0" err="1" smtClean="0"/>
              <a:t>RefSeq</a:t>
            </a:r>
            <a:r>
              <a:rPr lang="en-US" dirty="0" smtClean="0"/>
              <a:t>) </a:t>
            </a:r>
            <a:endParaRPr lang="en-US" dirty="0"/>
          </a:p>
        </p:txBody>
      </p:sp>
      <p:sp>
        <p:nvSpPr>
          <p:cNvPr id="5" name="Title 1"/>
          <p:cNvSpPr txBox="1">
            <a:spLocks/>
          </p:cNvSpPr>
          <p:nvPr/>
        </p:nvSpPr>
        <p:spPr>
          <a:xfrm>
            <a:off x="457200" y="0"/>
            <a:ext cx="82296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IDH1</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67200" y="762000"/>
            <a:ext cx="4572000" cy="1200329"/>
          </a:xfrm>
          <a:prstGeom prst="rect">
            <a:avLst/>
          </a:prstGeom>
        </p:spPr>
        <p:txBody>
          <a:bodyPr>
            <a:spAutoFit/>
          </a:bodyPr>
          <a:lstStyle/>
          <a:p>
            <a:r>
              <a:rPr lang="en-US" dirty="0" smtClean="0"/>
              <a:t>Tumors with </a:t>
            </a:r>
            <a:r>
              <a:rPr lang="en-US" i="1" dirty="0" smtClean="0"/>
              <a:t>IDH1</a:t>
            </a:r>
            <a:r>
              <a:rPr lang="en-US" dirty="0" smtClean="0"/>
              <a:t> or </a:t>
            </a:r>
            <a:r>
              <a:rPr lang="en-US" i="1" dirty="0" smtClean="0"/>
              <a:t>IDH2</a:t>
            </a:r>
            <a:r>
              <a:rPr lang="en-US" dirty="0" smtClean="0"/>
              <a:t> mutations had distinctive genetic and clinical characteristics, and patients with such tumors had a better outcome than those with wild-type </a:t>
            </a:r>
            <a:r>
              <a:rPr lang="en-US" i="1" dirty="0" smtClean="0"/>
              <a:t>IDH</a:t>
            </a:r>
            <a:r>
              <a:rPr lang="en-US" dirty="0" smtClean="0"/>
              <a:t> genes.</a:t>
            </a:r>
            <a:endParaRPr lang="en-US" dirty="0"/>
          </a:p>
        </p:txBody>
      </p:sp>
      <p:sp>
        <p:nvSpPr>
          <p:cNvPr id="5" name="Rectangle 4"/>
          <p:cNvSpPr/>
          <p:nvPr/>
        </p:nvSpPr>
        <p:spPr>
          <a:xfrm>
            <a:off x="685800" y="6477000"/>
            <a:ext cx="4572000" cy="246221"/>
          </a:xfrm>
          <a:prstGeom prst="rect">
            <a:avLst/>
          </a:prstGeom>
        </p:spPr>
        <p:txBody>
          <a:bodyPr>
            <a:spAutoFit/>
          </a:bodyPr>
          <a:lstStyle/>
          <a:p>
            <a:r>
              <a:rPr lang="en-US" sz="1000" dirty="0" smtClean="0"/>
              <a:t>http://www.nejm.org/doi/pdf/10.1056/NEJMoa0808710</a:t>
            </a:r>
            <a:endParaRPr lang="en-US" sz="1000" dirty="0"/>
          </a:p>
        </p:txBody>
      </p:sp>
      <p:pic>
        <p:nvPicPr>
          <p:cNvPr id="1026" name="Picture 2"/>
          <p:cNvPicPr>
            <a:picLocks noChangeAspect="1" noChangeArrowheads="1"/>
          </p:cNvPicPr>
          <p:nvPr/>
        </p:nvPicPr>
        <p:blipFill>
          <a:blip r:embed="rId3" cstate="print"/>
          <a:srcRect/>
          <a:stretch>
            <a:fillRect/>
          </a:stretch>
        </p:blipFill>
        <p:spPr bwMode="auto">
          <a:xfrm>
            <a:off x="587662" y="762000"/>
            <a:ext cx="3565238" cy="5762625"/>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343400" y="2057399"/>
            <a:ext cx="4343400" cy="4576657"/>
          </a:xfrm>
          <a:prstGeom prst="rect">
            <a:avLst/>
          </a:prstGeom>
          <a:noFill/>
          <a:ln w="9525">
            <a:noFill/>
            <a:miter lim="800000"/>
            <a:headEnd/>
            <a:tailEnd/>
          </a:ln>
        </p:spPr>
      </p:pic>
      <p:sp>
        <p:nvSpPr>
          <p:cNvPr id="6" name="Title 1"/>
          <p:cNvSpPr txBox="1">
            <a:spLocks/>
          </p:cNvSpPr>
          <p:nvPr/>
        </p:nvSpPr>
        <p:spPr>
          <a:xfrm>
            <a:off x="457200" y="0"/>
            <a:ext cx="82296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IDH1</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for mutations in IDH1…</a:t>
            </a:r>
            <a:endParaRPr lang="en-US" dirty="0"/>
          </a:p>
        </p:txBody>
      </p:sp>
      <p:sp>
        <p:nvSpPr>
          <p:cNvPr id="3" name="Content Placeholder 2"/>
          <p:cNvSpPr>
            <a:spLocks noGrp="1"/>
          </p:cNvSpPr>
          <p:nvPr>
            <p:ph idx="1"/>
          </p:nvPr>
        </p:nvSpPr>
        <p:spPr/>
        <p:txBody>
          <a:bodyPr>
            <a:normAutofit fontScale="32500" lnSpcReduction="20000"/>
          </a:bodyPr>
          <a:lstStyle/>
          <a:p>
            <a:pPr>
              <a:buNone/>
            </a:pPr>
            <a:r>
              <a:rPr lang="en-US" b="1" u="sng" dirty="0" smtClean="0"/>
              <a:t>Line 88</a:t>
            </a:r>
            <a:endParaRPr lang="en-US" dirty="0" smtClean="0"/>
          </a:p>
          <a:p>
            <a:pPr>
              <a:buNone/>
            </a:pPr>
            <a:r>
              <a:rPr lang="en-US" dirty="0" smtClean="0"/>
              <a:t>[ybutterf@xhost08 Cairncross]$ less ./HS2423/*.</a:t>
            </a:r>
            <a:r>
              <a:rPr lang="en-US" dirty="0" err="1" smtClean="0"/>
              <a:t>snp</a:t>
            </a:r>
            <a:r>
              <a:rPr lang="en-US" dirty="0" smtClean="0"/>
              <a:t> | </a:t>
            </a:r>
            <a:r>
              <a:rPr lang="en-US" dirty="0" err="1" smtClean="0"/>
              <a:t>grep</a:t>
            </a:r>
            <a:r>
              <a:rPr lang="en-US" dirty="0" smtClean="0"/>
              <a:t> "</a:t>
            </a:r>
            <a:r>
              <a:rPr lang="en-US" dirty="0" err="1" smtClean="0"/>
              <a:t>y,y</a:t>
            </a:r>
            <a:r>
              <a:rPr lang="en-US" dirty="0" smtClean="0"/>
              <a:t>" | </a:t>
            </a:r>
            <a:r>
              <a:rPr lang="en-US" dirty="0" err="1" smtClean="0"/>
              <a:t>grep</a:t>
            </a:r>
            <a:r>
              <a:rPr lang="en-US" dirty="0" smtClean="0"/>
              <a:t> "IDH"</a:t>
            </a:r>
          </a:p>
          <a:p>
            <a:pPr>
              <a:buNone/>
            </a:pPr>
            <a:r>
              <a:rPr lang="en-US" dirty="0" smtClean="0"/>
              <a:t>2|208816562|C|T|-|14|ENSG00000138413|ENST00000345146|532|</a:t>
            </a:r>
            <a:r>
              <a:rPr lang="en-US" b="1" dirty="0" smtClean="0"/>
              <a:t>178|V|I</a:t>
            </a:r>
            <a:r>
              <a:rPr lang="en-US" dirty="0" smtClean="0"/>
              <a:t>|EITYTPSDGTQKVTYLVHNFEEGGG=V=</a:t>
            </a:r>
            <a:r>
              <a:rPr lang="en-US" dirty="0" err="1" smtClean="0"/>
              <a:t>AMGMYNQDKSIEDFAHSSFQMALSK|Isocitrate</a:t>
            </a:r>
            <a:r>
              <a:rPr lang="en-US" dirty="0" smtClean="0"/>
              <a:t> </a:t>
            </a:r>
            <a:r>
              <a:rPr lang="en-US" dirty="0" err="1" smtClean="0"/>
              <a:t>dehydrogenase</a:t>
            </a:r>
            <a:r>
              <a:rPr lang="en-US" dirty="0" smtClean="0"/>
              <a:t> [NADP] </a:t>
            </a:r>
            <a:r>
              <a:rPr lang="en-US" dirty="0" err="1" smtClean="0"/>
              <a:t>cytoplasmic</a:t>
            </a:r>
            <a:r>
              <a:rPr lang="en-US" dirty="0" smtClean="0"/>
              <a:t> (IDH)(EC 1.1.1.42)(</a:t>
            </a:r>
            <a:r>
              <a:rPr lang="en-US" dirty="0" err="1" smtClean="0"/>
              <a:t>Cytosolic</a:t>
            </a:r>
            <a:r>
              <a:rPr lang="en-US" dirty="0" smtClean="0"/>
              <a:t> NADP-</a:t>
            </a:r>
            <a:r>
              <a:rPr lang="en-US" dirty="0" err="1" smtClean="0"/>
              <a:t>isocitrate</a:t>
            </a:r>
            <a:r>
              <a:rPr lang="en-US" dirty="0" smtClean="0"/>
              <a:t> </a:t>
            </a:r>
            <a:r>
              <a:rPr lang="en-US" dirty="0" err="1" smtClean="0"/>
              <a:t>dehydrogenase</a:t>
            </a:r>
            <a:r>
              <a:rPr lang="en-US" dirty="0" smtClean="0"/>
              <a:t>)(</a:t>
            </a:r>
            <a:r>
              <a:rPr lang="en-US" dirty="0" err="1" smtClean="0"/>
              <a:t>Oxalosuccinate</a:t>
            </a:r>
            <a:r>
              <a:rPr lang="en-US" dirty="0" smtClean="0"/>
              <a:t> </a:t>
            </a:r>
            <a:r>
              <a:rPr lang="en-US" dirty="0" err="1" smtClean="0"/>
              <a:t>decarboxylase</a:t>
            </a:r>
            <a:r>
              <a:rPr lang="en-US" dirty="0" smtClean="0"/>
              <a:t>)(NADP(+)-specific ICDH)(IDP) [Source:UniProtKB/Swiss-Prot;Acc:O75874]|IDH1|non-synonymous|IDH1,y,y</a:t>
            </a:r>
          </a:p>
          <a:p>
            <a:pPr>
              <a:buNone/>
            </a:pPr>
            <a:endParaRPr lang="en-US" dirty="0" smtClean="0"/>
          </a:p>
          <a:p>
            <a:pPr>
              <a:buNone/>
            </a:pPr>
            <a:r>
              <a:rPr lang="en-US" dirty="0" smtClean="0"/>
              <a:t>[ybutterf@xhost08 Cairncross]$ less ./HS2424/*.</a:t>
            </a:r>
            <a:r>
              <a:rPr lang="en-US" dirty="0" err="1" smtClean="0"/>
              <a:t>snp</a:t>
            </a:r>
            <a:r>
              <a:rPr lang="en-US" dirty="0" smtClean="0"/>
              <a:t> | </a:t>
            </a:r>
            <a:r>
              <a:rPr lang="en-US" dirty="0" err="1" smtClean="0"/>
              <a:t>grep</a:t>
            </a:r>
            <a:r>
              <a:rPr lang="en-US" dirty="0" smtClean="0"/>
              <a:t> "</a:t>
            </a:r>
            <a:r>
              <a:rPr lang="en-US" dirty="0" err="1" smtClean="0"/>
              <a:t>y,y</a:t>
            </a:r>
            <a:r>
              <a:rPr lang="en-US" dirty="0" smtClean="0"/>
              <a:t>" | </a:t>
            </a:r>
            <a:r>
              <a:rPr lang="en-US" dirty="0" err="1" smtClean="0"/>
              <a:t>grep</a:t>
            </a:r>
            <a:r>
              <a:rPr lang="en-US" dirty="0" smtClean="0"/>
              <a:t> "IDH"</a:t>
            </a:r>
          </a:p>
          <a:p>
            <a:pPr>
              <a:buNone/>
            </a:pPr>
            <a:r>
              <a:rPr lang="en-US" dirty="0" smtClean="0"/>
              <a:t>2|208816562|C|Y|T|29|ENSG00000138413|ENST00000345146|532</a:t>
            </a:r>
            <a:r>
              <a:rPr lang="en-US" b="1" dirty="0" smtClean="0"/>
              <a:t>|178|V|I</a:t>
            </a:r>
            <a:r>
              <a:rPr lang="en-US" dirty="0" smtClean="0"/>
              <a:t>|EITYTPSDGTQKVTYLVHNFEEGGG=V=</a:t>
            </a:r>
            <a:r>
              <a:rPr lang="en-US" dirty="0" err="1" smtClean="0"/>
              <a:t>AMGMYNQDKSIEDFAHSSFQMALSK|Isocitrate</a:t>
            </a:r>
            <a:r>
              <a:rPr lang="en-US" dirty="0" smtClean="0"/>
              <a:t> </a:t>
            </a:r>
            <a:r>
              <a:rPr lang="en-US" dirty="0" err="1" smtClean="0"/>
              <a:t>dehydrogenase</a:t>
            </a:r>
            <a:r>
              <a:rPr lang="en-US" dirty="0" smtClean="0"/>
              <a:t> [NADP] </a:t>
            </a:r>
            <a:r>
              <a:rPr lang="en-US" dirty="0" err="1" smtClean="0"/>
              <a:t>cytoplasmic</a:t>
            </a:r>
            <a:r>
              <a:rPr lang="en-US" dirty="0" smtClean="0"/>
              <a:t> (IDH)(EC 1.1.1.42)(</a:t>
            </a:r>
            <a:r>
              <a:rPr lang="en-US" dirty="0" err="1" smtClean="0"/>
              <a:t>Cytosolic</a:t>
            </a:r>
            <a:r>
              <a:rPr lang="en-US" dirty="0" smtClean="0"/>
              <a:t> NADP-</a:t>
            </a:r>
            <a:r>
              <a:rPr lang="en-US" dirty="0" err="1" smtClean="0"/>
              <a:t>isocitrate</a:t>
            </a:r>
            <a:r>
              <a:rPr lang="en-US" dirty="0" smtClean="0"/>
              <a:t> </a:t>
            </a:r>
            <a:r>
              <a:rPr lang="en-US" dirty="0" err="1" smtClean="0"/>
              <a:t>dehydrogenase</a:t>
            </a:r>
            <a:r>
              <a:rPr lang="en-US" dirty="0" smtClean="0"/>
              <a:t>)(</a:t>
            </a:r>
            <a:r>
              <a:rPr lang="en-US" dirty="0" err="1" smtClean="0"/>
              <a:t>Oxalosuccinate</a:t>
            </a:r>
            <a:r>
              <a:rPr lang="en-US" dirty="0" smtClean="0"/>
              <a:t> </a:t>
            </a:r>
            <a:r>
              <a:rPr lang="en-US" dirty="0" err="1" smtClean="0"/>
              <a:t>decarboxylase</a:t>
            </a:r>
            <a:r>
              <a:rPr lang="en-US" dirty="0" smtClean="0"/>
              <a:t>)(NADP(+)-specific ICDH)(IDP) [Source:UniProtKB/Swiss-Prot;Acc:O75874]|IDH1|non-synonymous|IDH1,y,y</a:t>
            </a:r>
          </a:p>
          <a:p>
            <a:pPr>
              <a:buNone/>
            </a:pPr>
            <a:endParaRPr lang="en-US" dirty="0" smtClean="0"/>
          </a:p>
          <a:p>
            <a:pPr>
              <a:buNone/>
            </a:pPr>
            <a:r>
              <a:rPr lang="en-US" b="1" u="sng" dirty="0" smtClean="0"/>
              <a:t>Line 54</a:t>
            </a:r>
          </a:p>
          <a:p>
            <a:pPr>
              <a:buNone/>
            </a:pPr>
            <a:r>
              <a:rPr lang="en-US" dirty="0" smtClean="0"/>
              <a:t>[ybutterf@xhost08 Cairncross]$ less ./HS2425/*.</a:t>
            </a:r>
            <a:r>
              <a:rPr lang="en-US" dirty="0" err="1" smtClean="0"/>
              <a:t>snp</a:t>
            </a:r>
            <a:r>
              <a:rPr lang="en-US" dirty="0" smtClean="0"/>
              <a:t> | </a:t>
            </a:r>
            <a:r>
              <a:rPr lang="en-US" dirty="0" err="1" smtClean="0"/>
              <a:t>grep</a:t>
            </a:r>
            <a:r>
              <a:rPr lang="en-US" dirty="0" smtClean="0"/>
              <a:t> "</a:t>
            </a:r>
            <a:r>
              <a:rPr lang="en-US" dirty="0" err="1" smtClean="0"/>
              <a:t>y,y</a:t>
            </a:r>
            <a:r>
              <a:rPr lang="en-US" dirty="0" smtClean="0"/>
              <a:t>" | </a:t>
            </a:r>
            <a:r>
              <a:rPr lang="en-US" dirty="0" err="1" smtClean="0"/>
              <a:t>grep</a:t>
            </a:r>
            <a:r>
              <a:rPr lang="en-US" dirty="0" smtClean="0"/>
              <a:t> "IDH"</a:t>
            </a:r>
          </a:p>
          <a:p>
            <a:pPr>
              <a:buNone/>
            </a:pPr>
            <a:r>
              <a:rPr lang="en-US" dirty="0" smtClean="0"/>
              <a:t>2|208821357|C|Y|T|25|ENSG00000138413|ENST00000345146|395</a:t>
            </a:r>
            <a:r>
              <a:rPr lang="en-US" b="1" dirty="0" smtClean="0"/>
              <a:t>|132|R|H</a:t>
            </a:r>
            <a:r>
              <a:rPr lang="en-US" dirty="0" smtClean="0"/>
              <a:t>|VFREAIICKNIPRLVSGWVKPIIIG=R=</a:t>
            </a:r>
            <a:r>
              <a:rPr lang="en-US" dirty="0" err="1" smtClean="0"/>
              <a:t>HAYGDQYRATDFVVPGPGKVEITYT|Isocitrate</a:t>
            </a:r>
            <a:r>
              <a:rPr lang="en-US" dirty="0" smtClean="0"/>
              <a:t> </a:t>
            </a:r>
            <a:r>
              <a:rPr lang="en-US" dirty="0" err="1" smtClean="0"/>
              <a:t>dehydrogenase</a:t>
            </a:r>
            <a:r>
              <a:rPr lang="en-US" dirty="0" smtClean="0"/>
              <a:t> [NADP] </a:t>
            </a:r>
            <a:r>
              <a:rPr lang="en-US" dirty="0" err="1" smtClean="0"/>
              <a:t>cytoplasmic</a:t>
            </a:r>
            <a:r>
              <a:rPr lang="en-US" dirty="0" smtClean="0"/>
              <a:t> (IDH)(EC 1.1.1.42)(</a:t>
            </a:r>
            <a:r>
              <a:rPr lang="en-US" dirty="0" err="1" smtClean="0"/>
              <a:t>Cytosolic</a:t>
            </a:r>
            <a:r>
              <a:rPr lang="en-US" dirty="0" smtClean="0"/>
              <a:t> NADP-</a:t>
            </a:r>
            <a:r>
              <a:rPr lang="en-US" dirty="0" err="1" smtClean="0"/>
              <a:t>isocitrate</a:t>
            </a:r>
            <a:r>
              <a:rPr lang="en-US" dirty="0" smtClean="0"/>
              <a:t> </a:t>
            </a:r>
            <a:r>
              <a:rPr lang="en-US" dirty="0" err="1" smtClean="0"/>
              <a:t>dehydrogenase</a:t>
            </a:r>
            <a:r>
              <a:rPr lang="en-US" dirty="0" smtClean="0"/>
              <a:t>)(</a:t>
            </a:r>
            <a:r>
              <a:rPr lang="en-US" dirty="0" err="1" smtClean="0"/>
              <a:t>Oxalosuccinate</a:t>
            </a:r>
            <a:r>
              <a:rPr lang="en-US" dirty="0" smtClean="0"/>
              <a:t> </a:t>
            </a:r>
            <a:r>
              <a:rPr lang="en-US" dirty="0" err="1" smtClean="0"/>
              <a:t>decarboxylase</a:t>
            </a:r>
            <a:r>
              <a:rPr lang="en-US" dirty="0" smtClean="0"/>
              <a:t>)(NADP(+)-specific ICDH)(IDP) [Source:UniProtKB/Swiss-Prot;Acc:O75874]|IDH1|non-synonymous|IDH1,y,y</a:t>
            </a:r>
          </a:p>
          <a:p>
            <a:pPr>
              <a:buNone/>
            </a:pPr>
            <a:endParaRPr lang="en-US" dirty="0" smtClean="0"/>
          </a:p>
          <a:p>
            <a:pPr>
              <a:buNone/>
            </a:pPr>
            <a:r>
              <a:rPr lang="en-US" dirty="0" smtClean="0"/>
              <a:t>[ybutterf@xhost08 Cairncross]$ less ./HS2426/*.</a:t>
            </a:r>
            <a:r>
              <a:rPr lang="en-US" dirty="0" err="1" smtClean="0"/>
              <a:t>snp</a:t>
            </a:r>
            <a:r>
              <a:rPr lang="en-US" dirty="0" smtClean="0"/>
              <a:t> | </a:t>
            </a:r>
            <a:r>
              <a:rPr lang="en-US" dirty="0" err="1" smtClean="0"/>
              <a:t>grep</a:t>
            </a:r>
            <a:r>
              <a:rPr lang="en-US" dirty="0" smtClean="0"/>
              <a:t> "</a:t>
            </a:r>
            <a:r>
              <a:rPr lang="en-US" dirty="0" err="1" smtClean="0"/>
              <a:t>y,y</a:t>
            </a:r>
            <a:r>
              <a:rPr lang="en-US" dirty="0" smtClean="0"/>
              <a:t>" | </a:t>
            </a:r>
            <a:r>
              <a:rPr lang="en-US" dirty="0" err="1" smtClean="0"/>
              <a:t>grep</a:t>
            </a:r>
            <a:r>
              <a:rPr lang="en-US" dirty="0" smtClean="0"/>
              <a:t> "IDH“</a:t>
            </a:r>
          </a:p>
          <a:p>
            <a:pPr>
              <a:buNone/>
            </a:pPr>
            <a:endParaRPr lang="en-US" dirty="0" smtClean="0"/>
          </a:p>
          <a:p>
            <a:pPr>
              <a:buNone/>
            </a:pPr>
            <a:r>
              <a:rPr lang="en-US" dirty="0" smtClean="0"/>
              <a:t>[ybutterf@xhost08 Cairncross]$ less ./HS1893/*.</a:t>
            </a:r>
            <a:r>
              <a:rPr lang="en-US" dirty="0" err="1" smtClean="0"/>
              <a:t>snp</a:t>
            </a:r>
            <a:r>
              <a:rPr lang="en-US" dirty="0" smtClean="0"/>
              <a:t> | </a:t>
            </a:r>
            <a:r>
              <a:rPr lang="en-US" dirty="0" err="1" smtClean="0"/>
              <a:t>grep</a:t>
            </a:r>
            <a:r>
              <a:rPr lang="en-US" dirty="0" smtClean="0"/>
              <a:t> "</a:t>
            </a:r>
            <a:r>
              <a:rPr lang="en-US" dirty="0" err="1" smtClean="0"/>
              <a:t>y,y</a:t>
            </a:r>
            <a:r>
              <a:rPr lang="en-US" dirty="0" smtClean="0"/>
              <a:t>" | </a:t>
            </a:r>
            <a:r>
              <a:rPr lang="en-US" dirty="0" err="1" smtClean="0"/>
              <a:t>grep</a:t>
            </a:r>
            <a:r>
              <a:rPr lang="en-US" dirty="0" smtClean="0"/>
              <a:t> "IDH"</a:t>
            </a:r>
          </a:p>
          <a:p>
            <a:pPr>
              <a:buNone/>
            </a:pPr>
            <a:r>
              <a:rPr lang="en-US" dirty="0" smtClean="0"/>
              <a:t>2|208821357|C|Y|T|45|ENSG00000138413|ENST00000345146|395|</a:t>
            </a:r>
            <a:r>
              <a:rPr lang="en-US" b="1" dirty="0" smtClean="0"/>
              <a:t>132|R|H</a:t>
            </a:r>
            <a:r>
              <a:rPr lang="en-US" dirty="0" smtClean="0"/>
              <a:t>|VFREAIICKNIPRLVSGWVKPIIIG=R=</a:t>
            </a:r>
            <a:r>
              <a:rPr lang="en-US" dirty="0" err="1" smtClean="0"/>
              <a:t>HAYGDQYRATDFVVPGPGKVEITYT|Isocitrate</a:t>
            </a:r>
            <a:r>
              <a:rPr lang="en-US" dirty="0" smtClean="0"/>
              <a:t> </a:t>
            </a:r>
            <a:r>
              <a:rPr lang="en-US" dirty="0" err="1" smtClean="0"/>
              <a:t>dehydrogenase</a:t>
            </a:r>
            <a:r>
              <a:rPr lang="en-US" dirty="0" smtClean="0"/>
              <a:t> [NADP] </a:t>
            </a:r>
            <a:r>
              <a:rPr lang="en-US" dirty="0" err="1" smtClean="0"/>
              <a:t>cytoplasmic</a:t>
            </a:r>
            <a:r>
              <a:rPr lang="en-US" dirty="0" smtClean="0"/>
              <a:t> (IDH)(EC 1.1.1.42)(</a:t>
            </a:r>
            <a:r>
              <a:rPr lang="en-US" dirty="0" err="1" smtClean="0"/>
              <a:t>Cytosolic</a:t>
            </a:r>
            <a:r>
              <a:rPr lang="en-US" dirty="0" smtClean="0"/>
              <a:t> NADP-</a:t>
            </a:r>
            <a:r>
              <a:rPr lang="en-US" dirty="0" err="1" smtClean="0"/>
              <a:t>isocitrate</a:t>
            </a:r>
            <a:r>
              <a:rPr lang="en-US" dirty="0" smtClean="0"/>
              <a:t> </a:t>
            </a:r>
            <a:r>
              <a:rPr lang="en-US" dirty="0" err="1" smtClean="0"/>
              <a:t>dehydrogenase</a:t>
            </a:r>
            <a:r>
              <a:rPr lang="en-US" dirty="0" smtClean="0"/>
              <a:t>)(</a:t>
            </a:r>
            <a:r>
              <a:rPr lang="en-US" dirty="0" err="1" smtClean="0"/>
              <a:t>Oxalosuccinate</a:t>
            </a:r>
            <a:r>
              <a:rPr lang="en-US" dirty="0" smtClean="0"/>
              <a:t> </a:t>
            </a:r>
            <a:r>
              <a:rPr lang="en-US" dirty="0" err="1" smtClean="0"/>
              <a:t>decarboxylase</a:t>
            </a:r>
            <a:r>
              <a:rPr lang="en-US" dirty="0" smtClean="0"/>
              <a:t>)(NADP(+)-specific ICDH)(IDP) [Source:UniProtKB/Swiss-Prot;Acc:O75874]|IDH1|non-synonymous|IDH1,y,y</a:t>
            </a:r>
          </a:p>
          <a:p>
            <a:pPr>
              <a:buNone/>
            </a:pPr>
            <a:endParaRPr lang="en-US" dirty="0" smtClean="0"/>
          </a:p>
          <a:p>
            <a:pPr>
              <a:buNone/>
            </a:pPr>
            <a:endParaRPr lang="en-US" dirty="0" smtClean="0"/>
          </a:p>
          <a:p>
            <a:pPr lvl="0">
              <a:buNone/>
              <a:defRPr/>
            </a:pPr>
            <a:r>
              <a:rPr lang="en-US" dirty="0" smtClean="0"/>
              <a:t>less ../RemovedNansRepositionedHS2425_SNP.gff3 | </a:t>
            </a:r>
            <a:r>
              <a:rPr lang="en-US" dirty="0" err="1" smtClean="0"/>
              <a:t>grep</a:t>
            </a:r>
            <a:r>
              <a:rPr lang="en-US" dirty="0" smtClean="0"/>
              <a:t> "208821357"</a:t>
            </a:r>
          </a:p>
          <a:p>
            <a:pPr lvl="0">
              <a:buNone/>
              <a:defRPr/>
            </a:pPr>
            <a:r>
              <a:rPr lang="en-US" dirty="0" smtClean="0"/>
              <a:t>chr2    </a:t>
            </a:r>
            <a:r>
              <a:rPr lang="en-US" dirty="0" err="1" smtClean="0"/>
              <a:t>SOLiD_diBayes</a:t>
            </a:r>
            <a:r>
              <a:rPr lang="en-US" dirty="0" smtClean="0"/>
              <a:t>   SNP     208821357       </a:t>
            </a:r>
            <a:r>
              <a:rPr lang="en-US" dirty="0" err="1" smtClean="0"/>
              <a:t>208821357</a:t>
            </a:r>
            <a:r>
              <a:rPr lang="en-US" dirty="0" smtClean="0"/>
              <a:t>       </a:t>
            </a:r>
            <a:r>
              <a:rPr lang="en-US" b="1" dirty="0" smtClean="0"/>
              <a:t>0.000360 </a:t>
            </a:r>
            <a:r>
              <a:rPr lang="en-US" dirty="0" smtClean="0"/>
              <a:t>       .       .       genotype=</a:t>
            </a:r>
            <a:r>
              <a:rPr lang="en-US" dirty="0" err="1" smtClean="0"/>
              <a:t>Y;reference</a:t>
            </a:r>
            <a:r>
              <a:rPr lang="en-US" dirty="0" smtClean="0"/>
              <a:t>=</a:t>
            </a:r>
            <a:r>
              <a:rPr lang="en-US" dirty="0" err="1" smtClean="0"/>
              <a:t>C;coverage</a:t>
            </a:r>
            <a:r>
              <a:rPr lang="en-US" dirty="0" smtClean="0"/>
              <a:t>=25;refAlleleCounts=17;refAlleleStarts=12;refAlleleMeanQV=24;novelAlleleCounts=6;novelAlleleStarts=5;novelAlleleMeanQV=21;diColor1=13;diColor2=31;het=1;flag=</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r>
              <a:rPr lang="en-US" sz="2000" dirty="0" smtClean="0"/>
              <a:t>Known somatic mutation in IDH1:  R132H</a:t>
            </a:r>
            <a:endParaRPr lang="en-US" sz="2000" dirty="0"/>
          </a:p>
        </p:txBody>
      </p:sp>
      <p:pic>
        <p:nvPicPr>
          <p:cNvPr id="1026" name="Picture 2"/>
          <p:cNvPicPr>
            <a:picLocks noChangeAspect="1" noChangeArrowheads="1"/>
          </p:cNvPicPr>
          <p:nvPr/>
        </p:nvPicPr>
        <p:blipFill>
          <a:blip r:embed="rId3"/>
          <a:srcRect/>
          <a:stretch>
            <a:fillRect/>
          </a:stretch>
        </p:blipFill>
        <p:spPr bwMode="auto">
          <a:xfrm>
            <a:off x="304800" y="715801"/>
            <a:ext cx="7315200" cy="5836818"/>
          </a:xfrm>
          <a:prstGeom prst="rect">
            <a:avLst/>
          </a:prstGeom>
          <a:noFill/>
          <a:ln w="9525">
            <a:noFill/>
            <a:miter lim="800000"/>
            <a:headEnd/>
            <a:tailEnd/>
          </a:ln>
          <a:effectLst/>
        </p:spPr>
      </p:pic>
      <p:sp>
        <p:nvSpPr>
          <p:cNvPr id="5" name="TextBox 4"/>
          <p:cNvSpPr txBox="1"/>
          <p:nvPr/>
        </p:nvSpPr>
        <p:spPr>
          <a:xfrm>
            <a:off x="556209" y="3657600"/>
            <a:ext cx="891591" cy="369332"/>
          </a:xfrm>
          <a:prstGeom prst="rect">
            <a:avLst/>
          </a:prstGeom>
          <a:noFill/>
        </p:spPr>
        <p:txBody>
          <a:bodyPr wrap="none" rtlCol="0">
            <a:spAutoFit/>
          </a:bodyPr>
          <a:lstStyle/>
          <a:p>
            <a:r>
              <a:rPr lang="en-US" dirty="0" err="1" smtClean="0"/>
              <a:t>tumour</a:t>
            </a:r>
            <a:endParaRPr lang="en-US" dirty="0"/>
          </a:p>
        </p:txBody>
      </p:sp>
      <p:sp>
        <p:nvSpPr>
          <p:cNvPr id="6" name="TextBox 5"/>
          <p:cNvSpPr txBox="1"/>
          <p:nvPr/>
        </p:nvSpPr>
        <p:spPr>
          <a:xfrm>
            <a:off x="533400" y="5269468"/>
            <a:ext cx="856325" cy="369332"/>
          </a:xfrm>
          <a:prstGeom prst="rect">
            <a:avLst/>
          </a:prstGeom>
          <a:noFill/>
        </p:spPr>
        <p:txBody>
          <a:bodyPr wrap="none" rtlCol="0">
            <a:spAutoFit/>
          </a:bodyPr>
          <a:lstStyle/>
          <a:p>
            <a:r>
              <a:rPr lang="en-US" dirty="0" smtClean="0"/>
              <a:t>normal</a:t>
            </a:r>
            <a:endParaRPr lang="en-US" dirty="0"/>
          </a:p>
        </p:txBody>
      </p:sp>
      <p:sp>
        <p:nvSpPr>
          <p:cNvPr id="7" name="TextBox 6"/>
          <p:cNvSpPr txBox="1"/>
          <p:nvPr/>
        </p:nvSpPr>
        <p:spPr>
          <a:xfrm>
            <a:off x="556209" y="2057400"/>
            <a:ext cx="891591" cy="369332"/>
          </a:xfrm>
          <a:prstGeom prst="rect">
            <a:avLst/>
          </a:prstGeom>
          <a:noFill/>
        </p:spPr>
        <p:txBody>
          <a:bodyPr wrap="none" rtlCol="0">
            <a:spAutoFit/>
          </a:bodyPr>
          <a:lstStyle/>
          <a:p>
            <a:r>
              <a:rPr lang="en-US" dirty="0" err="1" smtClean="0"/>
              <a:t>tumour</a:t>
            </a:r>
            <a:endParaRPr lang="en-US" dirty="0"/>
          </a:p>
        </p:txBody>
      </p:sp>
      <p:sp>
        <p:nvSpPr>
          <p:cNvPr id="8" name="TextBox 7"/>
          <p:cNvSpPr txBox="1"/>
          <p:nvPr/>
        </p:nvSpPr>
        <p:spPr>
          <a:xfrm>
            <a:off x="7696200" y="914400"/>
            <a:ext cx="1295400" cy="4247317"/>
          </a:xfrm>
          <a:prstGeom prst="rect">
            <a:avLst/>
          </a:prstGeom>
          <a:noFill/>
        </p:spPr>
        <p:txBody>
          <a:bodyPr wrap="square" rtlCol="0">
            <a:spAutoFit/>
          </a:bodyPr>
          <a:lstStyle/>
          <a:p>
            <a:r>
              <a:rPr lang="en-US" dirty="0" smtClean="0"/>
              <a:t>Seen in patient 54 in </a:t>
            </a:r>
            <a:r>
              <a:rPr lang="en-US" dirty="0" err="1" smtClean="0"/>
              <a:t>tumour</a:t>
            </a:r>
            <a:r>
              <a:rPr lang="en-US" dirty="0" smtClean="0"/>
              <a:t> (both GSS and WTSS) but not the normal (as expected).</a:t>
            </a:r>
          </a:p>
          <a:p>
            <a:endParaRPr lang="en-US" dirty="0" smtClean="0"/>
          </a:p>
          <a:p>
            <a:r>
              <a:rPr lang="en-US" dirty="0" smtClean="0"/>
              <a:t>Causes known protein coding change.</a:t>
            </a:r>
          </a:p>
          <a:p>
            <a:endParaRPr lang="en-US" dirty="0"/>
          </a:p>
        </p:txBody>
      </p:sp>
      <p:sp>
        <p:nvSpPr>
          <p:cNvPr id="9" name="TextBox 8"/>
          <p:cNvSpPr txBox="1"/>
          <p:nvPr/>
        </p:nvSpPr>
        <p:spPr>
          <a:xfrm>
            <a:off x="556209" y="1143000"/>
            <a:ext cx="967791" cy="646331"/>
          </a:xfrm>
          <a:prstGeom prst="rect">
            <a:avLst/>
          </a:prstGeom>
          <a:noFill/>
        </p:spPr>
        <p:txBody>
          <a:bodyPr wrap="square" rtlCol="0">
            <a:spAutoFit/>
          </a:bodyPr>
          <a:lstStyle/>
          <a:p>
            <a:r>
              <a:rPr lang="en-US" dirty="0" smtClean="0"/>
              <a:t>Patient 54</a:t>
            </a:r>
            <a:endParaRPr lang="en-US" dirty="0"/>
          </a:p>
        </p:txBody>
      </p:sp>
      <p:sp>
        <p:nvSpPr>
          <p:cNvPr id="10" name="TextBox 9"/>
          <p:cNvSpPr txBox="1"/>
          <p:nvPr/>
        </p:nvSpPr>
        <p:spPr>
          <a:xfrm>
            <a:off x="5334000" y="2514600"/>
            <a:ext cx="1237839" cy="369332"/>
          </a:xfrm>
          <a:prstGeom prst="rect">
            <a:avLst/>
          </a:prstGeom>
          <a:noFill/>
        </p:spPr>
        <p:txBody>
          <a:bodyPr wrap="none" rtlCol="0">
            <a:spAutoFit/>
          </a:bodyPr>
          <a:lstStyle/>
          <a:p>
            <a:r>
              <a:rPr lang="en-US" dirty="0" smtClean="0"/>
              <a:t>208821357</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Oligodendroglioma</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CA" dirty="0" err="1" smtClean="0"/>
              <a:t>Oligodendroglioma</a:t>
            </a:r>
            <a:r>
              <a:rPr lang="en-CA" dirty="0" smtClean="0"/>
              <a:t> is a slow-growing brain </a:t>
            </a:r>
            <a:r>
              <a:rPr lang="en-CA" dirty="0" err="1" smtClean="0"/>
              <a:t>tumor</a:t>
            </a:r>
            <a:r>
              <a:rPr lang="en-CA" dirty="0" smtClean="0"/>
              <a:t> comprised of </a:t>
            </a:r>
            <a:r>
              <a:rPr lang="en-CA" dirty="0" err="1" smtClean="0"/>
              <a:t>oligodendrocyte</a:t>
            </a:r>
            <a:r>
              <a:rPr lang="en-CA" dirty="0" smtClean="0"/>
              <a:t>-like cells, occurring primarily in patients 35-44 years of age.  Approximately 60-90% of </a:t>
            </a:r>
            <a:r>
              <a:rPr lang="en-CA" dirty="0" err="1" smtClean="0"/>
              <a:t>oligodendroglioma</a:t>
            </a:r>
            <a:r>
              <a:rPr lang="en-CA" dirty="0" smtClean="0"/>
              <a:t> patients have a co-deletion of chromosome arms 1p and 19q; these cases are characterized by slower </a:t>
            </a:r>
            <a:r>
              <a:rPr lang="en-CA" dirty="0" smtClean="0"/>
              <a:t>tumour </a:t>
            </a:r>
            <a:r>
              <a:rPr lang="en-CA" dirty="0" smtClean="0"/>
              <a:t>growth and better response rate to chemotherapy than those without the deletions. The molecular mechanisms leading to better prognosis in these patients are not yet understood, and to date, no genome-wide sequencing studies have been performed on </a:t>
            </a:r>
            <a:r>
              <a:rPr lang="en-CA" dirty="0" err="1" smtClean="0"/>
              <a:t>oligodendroglioma</a:t>
            </a:r>
            <a:r>
              <a:rPr lang="en-CA" dirty="0" smtClean="0"/>
              <a:t> </a:t>
            </a:r>
            <a:r>
              <a:rPr lang="en-CA" dirty="0" err="1" smtClean="0"/>
              <a:t>tumors</a:t>
            </a:r>
            <a:r>
              <a:rPr lang="en-CA" dirty="0" smtClean="0"/>
              <a:t>.</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914400"/>
          </a:xfrm>
        </p:spPr>
        <p:txBody>
          <a:bodyPr/>
          <a:lstStyle/>
          <a:p>
            <a:r>
              <a:rPr lang="en-US" dirty="0" smtClean="0"/>
              <a:t>Other </a:t>
            </a:r>
            <a:r>
              <a:rPr lang="en-US" dirty="0" err="1" smtClean="0"/>
              <a:t>SNVs</a:t>
            </a:r>
            <a:r>
              <a:rPr lang="en-US" dirty="0" smtClean="0"/>
              <a:t> in IDH1</a:t>
            </a:r>
            <a:endParaRPr lang="en-US" dirty="0"/>
          </a:p>
        </p:txBody>
      </p:sp>
      <p:pic>
        <p:nvPicPr>
          <p:cNvPr id="2050" name="Picture 2"/>
          <p:cNvPicPr>
            <a:picLocks noChangeAspect="1" noChangeArrowheads="1"/>
          </p:cNvPicPr>
          <p:nvPr/>
        </p:nvPicPr>
        <p:blipFill>
          <a:blip r:embed="rId2"/>
          <a:srcRect/>
          <a:stretch>
            <a:fillRect/>
          </a:stretch>
        </p:blipFill>
        <p:spPr bwMode="auto">
          <a:xfrm>
            <a:off x="1378157" y="838200"/>
            <a:ext cx="6318043" cy="5714983"/>
          </a:xfrm>
          <a:prstGeom prst="rect">
            <a:avLst/>
          </a:prstGeom>
          <a:noFill/>
          <a:ln w="9525">
            <a:noFill/>
            <a:miter lim="800000"/>
            <a:headEnd/>
            <a:tailEnd/>
          </a:ln>
          <a:effectLst/>
        </p:spPr>
      </p:pic>
      <p:sp>
        <p:nvSpPr>
          <p:cNvPr id="6" name="TextBox 5"/>
          <p:cNvSpPr txBox="1"/>
          <p:nvPr/>
        </p:nvSpPr>
        <p:spPr>
          <a:xfrm>
            <a:off x="5486400" y="4267200"/>
            <a:ext cx="1237839" cy="369332"/>
          </a:xfrm>
          <a:prstGeom prst="rect">
            <a:avLst/>
          </a:prstGeom>
          <a:noFill/>
        </p:spPr>
        <p:txBody>
          <a:bodyPr wrap="none" rtlCol="0">
            <a:spAutoFit/>
          </a:bodyPr>
          <a:lstStyle/>
          <a:p>
            <a:r>
              <a:rPr lang="en-US" dirty="0" smtClean="0"/>
              <a:t>208816562</a:t>
            </a:r>
            <a:endParaRPr lang="en-US" dirty="0"/>
          </a:p>
        </p:txBody>
      </p:sp>
      <p:sp>
        <p:nvSpPr>
          <p:cNvPr id="5" name="TextBox 4"/>
          <p:cNvSpPr txBox="1"/>
          <p:nvPr/>
        </p:nvSpPr>
        <p:spPr>
          <a:xfrm>
            <a:off x="1171936" y="5257800"/>
            <a:ext cx="1063112" cy="246221"/>
          </a:xfrm>
          <a:prstGeom prst="rect">
            <a:avLst/>
          </a:prstGeom>
          <a:noFill/>
        </p:spPr>
        <p:txBody>
          <a:bodyPr wrap="none" rtlCol="0">
            <a:spAutoFit/>
          </a:bodyPr>
          <a:lstStyle/>
          <a:p>
            <a:r>
              <a:rPr lang="en-US" sz="1000" dirty="0" smtClean="0"/>
              <a:t>Line 88 NORMAL</a:t>
            </a:r>
            <a:endParaRPr lang="en-US" sz="1000" dirty="0"/>
          </a:p>
        </p:txBody>
      </p:sp>
      <p:sp>
        <p:nvSpPr>
          <p:cNvPr id="7" name="TextBox 6"/>
          <p:cNvSpPr txBox="1"/>
          <p:nvPr/>
        </p:nvSpPr>
        <p:spPr>
          <a:xfrm>
            <a:off x="1143000" y="4173379"/>
            <a:ext cx="1077539" cy="246221"/>
          </a:xfrm>
          <a:prstGeom prst="rect">
            <a:avLst/>
          </a:prstGeom>
          <a:noFill/>
        </p:spPr>
        <p:txBody>
          <a:bodyPr wrap="none" rtlCol="0">
            <a:spAutoFit/>
          </a:bodyPr>
          <a:lstStyle/>
          <a:p>
            <a:r>
              <a:rPr lang="en-US" sz="1000" dirty="0" smtClean="0"/>
              <a:t>Line 88 TUMOUR</a:t>
            </a:r>
            <a:endParaRPr lang="en-US" sz="1000" dirty="0"/>
          </a:p>
        </p:txBody>
      </p:sp>
      <p:sp>
        <p:nvSpPr>
          <p:cNvPr id="8" name="TextBox 7"/>
          <p:cNvSpPr txBox="1"/>
          <p:nvPr/>
        </p:nvSpPr>
        <p:spPr>
          <a:xfrm>
            <a:off x="1143000" y="3106579"/>
            <a:ext cx="1063112" cy="246221"/>
          </a:xfrm>
          <a:prstGeom prst="rect">
            <a:avLst/>
          </a:prstGeom>
          <a:noFill/>
        </p:spPr>
        <p:txBody>
          <a:bodyPr wrap="none" rtlCol="0">
            <a:spAutoFit/>
          </a:bodyPr>
          <a:lstStyle/>
          <a:p>
            <a:r>
              <a:rPr lang="en-US" sz="1000" dirty="0" smtClean="0"/>
              <a:t>Line 54 NORMAL</a:t>
            </a:r>
            <a:endParaRPr lang="en-US" sz="1000" dirty="0"/>
          </a:p>
        </p:txBody>
      </p:sp>
      <p:sp>
        <p:nvSpPr>
          <p:cNvPr id="9" name="TextBox 8"/>
          <p:cNvSpPr txBox="1"/>
          <p:nvPr/>
        </p:nvSpPr>
        <p:spPr>
          <a:xfrm>
            <a:off x="1157510" y="2057400"/>
            <a:ext cx="1077539" cy="246221"/>
          </a:xfrm>
          <a:prstGeom prst="rect">
            <a:avLst/>
          </a:prstGeom>
          <a:noFill/>
        </p:spPr>
        <p:txBody>
          <a:bodyPr wrap="none" rtlCol="0">
            <a:spAutoFit/>
          </a:bodyPr>
          <a:lstStyle/>
          <a:p>
            <a:r>
              <a:rPr lang="en-US" sz="1000" dirty="0" smtClean="0"/>
              <a:t>Line 54 TUMOUR</a:t>
            </a:r>
            <a:endParaRPr lang="en-US" sz="1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EGLN3</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err="1" smtClean="0"/>
              <a:t>UniProtKB</a:t>
            </a:r>
            <a:r>
              <a:rPr lang="en-US" b="1" dirty="0" smtClean="0"/>
              <a:t>/Swiss-Prot: </a:t>
            </a:r>
            <a:r>
              <a:rPr lang="en-US" dirty="0" smtClean="0">
                <a:hlinkClick r:id="rId2"/>
              </a:rPr>
              <a:t>EGLN3_HUMAN, Q9H6Z9</a:t>
            </a:r>
            <a:r>
              <a:rPr lang="en-US" dirty="0" smtClean="0"/>
              <a:t> </a:t>
            </a:r>
            <a:r>
              <a:rPr lang="en-US" b="1" dirty="0" smtClean="0"/>
              <a:t>Function</a:t>
            </a:r>
            <a:r>
              <a:rPr lang="en-US" dirty="0" smtClean="0"/>
              <a:t>: Catalyzes the post-translational formation of 4-hydroxyproline in hypoxia-inducible factor (HIF) alpha proteins. </a:t>
            </a:r>
            <a:r>
              <a:rPr lang="en-US" dirty="0" err="1" smtClean="0"/>
              <a:t>Hydroxylates</a:t>
            </a:r>
            <a:r>
              <a:rPr lang="en-US" dirty="0" smtClean="0"/>
              <a:t> HIF-1 alpha at 'Pro-564', and HIF-2 alpha. Functions as a cellular oxygen sensor and, under </a:t>
            </a:r>
            <a:r>
              <a:rPr lang="en-US" dirty="0" err="1" smtClean="0"/>
              <a:t>normoxic</a:t>
            </a:r>
            <a:r>
              <a:rPr lang="en-US" dirty="0" smtClean="0"/>
              <a:t> conditions, targets HIF through the hydroxylation for </a:t>
            </a:r>
            <a:r>
              <a:rPr lang="en-US" dirty="0" err="1" smtClean="0"/>
              <a:t>proteasomal</a:t>
            </a:r>
            <a:r>
              <a:rPr lang="en-US" dirty="0" smtClean="0"/>
              <a:t> degradation via the von </a:t>
            </a:r>
            <a:r>
              <a:rPr lang="en-US" dirty="0" err="1" smtClean="0"/>
              <a:t>Hippel-Lindau</a:t>
            </a:r>
            <a:r>
              <a:rPr lang="en-US" dirty="0" smtClean="0"/>
              <a:t> </a:t>
            </a:r>
            <a:r>
              <a:rPr lang="en-US" dirty="0" err="1" smtClean="0"/>
              <a:t>ubiquitination</a:t>
            </a:r>
            <a:r>
              <a:rPr lang="en-US" dirty="0" smtClean="0"/>
              <a:t> complex. May play a role in cell growth regulation in muscle cells and in apoptosis in neuronal tissue. </a:t>
            </a:r>
            <a:r>
              <a:rPr lang="en-US" b="1" i="1" dirty="0" smtClean="0"/>
              <a:t>Promotes cell death through a </a:t>
            </a:r>
            <a:r>
              <a:rPr lang="en-US" b="1" i="1" dirty="0" err="1" smtClean="0"/>
              <a:t>caspase</a:t>
            </a:r>
            <a:r>
              <a:rPr lang="en-US" b="1" i="1" dirty="0" smtClean="0"/>
              <a:t>-dependent mechanism (</a:t>
            </a:r>
            <a:r>
              <a:rPr lang="en-US" dirty="0" smtClean="0"/>
              <a:t>By similarity)</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sz="2800" dirty="0" smtClean="0"/>
              <a:t>Novel non-</a:t>
            </a:r>
            <a:r>
              <a:rPr lang="en-US" sz="2800" dirty="0" err="1" smtClean="0"/>
              <a:t>syn</a:t>
            </a:r>
            <a:r>
              <a:rPr lang="en-US" sz="2800" dirty="0" smtClean="0"/>
              <a:t> mutation in EGLN3 in line 88 </a:t>
            </a:r>
            <a:r>
              <a:rPr lang="en-US" sz="2800" dirty="0" err="1" smtClean="0"/>
              <a:t>tumour</a:t>
            </a:r>
            <a:r>
              <a:rPr lang="en-US" sz="2800" dirty="0" smtClean="0"/>
              <a:t> </a:t>
            </a:r>
            <a:endParaRPr lang="en-US" sz="2800" dirty="0"/>
          </a:p>
        </p:txBody>
      </p:sp>
      <p:pic>
        <p:nvPicPr>
          <p:cNvPr id="4099" name="Picture 3"/>
          <p:cNvPicPr>
            <a:picLocks noChangeAspect="1" noChangeArrowheads="1"/>
          </p:cNvPicPr>
          <p:nvPr/>
        </p:nvPicPr>
        <p:blipFill>
          <a:blip r:embed="rId2"/>
          <a:srcRect/>
          <a:stretch>
            <a:fillRect/>
          </a:stretch>
        </p:blipFill>
        <p:spPr bwMode="auto">
          <a:xfrm>
            <a:off x="1447801" y="603720"/>
            <a:ext cx="6086474" cy="5949480"/>
          </a:xfrm>
          <a:prstGeom prst="rect">
            <a:avLst/>
          </a:prstGeom>
          <a:noFill/>
          <a:ln w="9525">
            <a:noFill/>
            <a:miter lim="800000"/>
            <a:headEnd/>
            <a:tailEnd/>
          </a:ln>
          <a:effectLst/>
        </p:spPr>
      </p:pic>
      <p:cxnSp>
        <p:nvCxnSpPr>
          <p:cNvPr id="7" name="Straight Arrow Connector 6"/>
          <p:cNvCxnSpPr/>
          <p:nvPr/>
        </p:nvCxnSpPr>
        <p:spPr>
          <a:xfrm rot="5400000">
            <a:off x="5257800" y="4419600"/>
            <a:ext cx="1143000" cy="685800"/>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0"/>
            <a:ext cx="8229600" cy="1143000"/>
          </a:xfrm>
        </p:spPr>
        <p:txBody>
          <a:bodyPr/>
          <a:lstStyle/>
          <a:p>
            <a:r>
              <a:rPr lang="en-US" dirty="0" smtClean="0"/>
              <a:t>EGLN3</a:t>
            </a:r>
            <a:endParaRPr lang="en-US" dirty="0"/>
          </a:p>
        </p:txBody>
      </p:sp>
      <p:pic>
        <p:nvPicPr>
          <p:cNvPr id="2051" name="Picture 3"/>
          <p:cNvPicPr>
            <a:picLocks noChangeAspect="1" noChangeArrowheads="1"/>
          </p:cNvPicPr>
          <p:nvPr/>
        </p:nvPicPr>
        <p:blipFill>
          <a:blip r:embed="rId2"/>
          <a:srcRect/>
          <a:stretch>
            <a:fillRect/>
          </a:stretch>
        </p:blipFill>
        <p:spPr bwMode="auto">
          <a:xfrm>
            <a:off x="381000" y="908824"/>
            <a:ext cx="8153400" cy="55253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1371600"/>
            <a:ext cx="8686800" cy="1169551"/>
          </a:xfrm>
          <a:prstGeom prst="rect">
            <a:avLst/>
          </a:prstGeom>
        </p:spPr>
        <p:txBody>
          <a:bodyPr wrap="square">
            <a:spAutoFit/>
          </a:bodyPr>
          <a:lstStyle/>
          <a:p>
            <a:r>
              <a:rPr lang="en-US" sz="1000" dirty="0" smtClean="0"/>
              <a:t>[ybutterf@xhost09 HS2423]$ less HS2423.annotated.somatic.snp | </a:t>
            </a:r>
            <a:r>
              <a:rPr lang="en-US" sz="1000" dirty="0" err="1" smtClean="0"/>
              <a:t>grep</a:t>
            </a:r>
            <a:r>
              <a:rPr lang="en-US" sz="1000" dirty="0" smtClean="0"/>
              <a:t> "PAX6"</a:t>
            </a:r>
          </a:p>
          <a:p>
            <a:r>
              <a:rPr lang="en-US" sz="1000" dirty="0" smtClean="0"/>
              <a:t>11|31768845|G|R|A|34|ENSG00000007372|ENST00000379115|1172|391|T|I|GRSYDTYTPPHMQTHMNSQPMGTSG=T=</a:t>
            </a:r>
            <a:r>
              <a:rPr lang="en-US" sz="1000" dirty="0" err="1" smtClean="0"/>
              <a:t>TSTGLISPGVSVPVQVPGSEPDMSQ|Pair</a:t>
            </a:r>
            <a:endParaRPr lang="en-US" sz="1000" dirty="0" smtClean="0"/>
          </a:p>
          <a:p>
            <a:r>
              <a:rPr lang="en-US" sz="1000" dirty="0" err="1" smtClean="0"/>
              <a:t>ombin</a:t>
            </a:r>
            <a:r>
              <a:rPr lang="en-US" sz="1000" dirty="0" smtClean="0"/>
              <a:t>)(</a:t>
            </a:r>
            <a:r>
              <a:rPr lang="en-US" sz="1000" dirty="0" err="1" smtClean="0"/>
              <a:t>Aniridia</a:t>
            </a:r>
            <a:r>
              <a:rPr lang="en-US" sz="1000" dirty="0" smtClean="0"/>
              <a:t> type II protein) [Source:UniProtKB/Swiss-Prot;Acc:P26367]|PAX6|non-synonymous|PAX6,n,n</a:t>
            </a:r>
          </a:p>
          <a:p>
            <a:r>
              <a:rPr lang="en-US" sz="1000" dirty="0" smtClean="0"/>
              <a:t>11|31779717|C|Y|T|48|ENSG00000007372|ENST00000379109|325|109|E|K|VSKIAQYKRECPSIFAWEIRDRLLS=E=</a:t>
            </a:r>
            <a:r>
              <a:rPr lang="en-US" sz="1000" dirty="0" err="1" smtClean="0"/>
              <a:t>GVCTNDNIPSVSSINRVLRNLASEK|Paire</a:t>
            </a:r>
            <a:endParaRPr lang="en-US" sz="1000" dirty="0" smtClean="0"/>
          </a:p>
          <a:p>
            <a:r>
              <a:rPr lang="en-US" sz="1000" dirty="0" err="1" smtClean="0"/>
              <a:t>mbin</a:t>
            </a:r>
            <a:r>
              <a:rPr lang="en-US" sz="1000" dirty="0" smtClean="0"/>
              <a:t>)(</a:t>
            </a:r>
            <a:r>
              <a:rPr lang="en-US" sz="1000" dirty="0" err="1" smtClean="0"/>
              <a:t>Aniridia</a:t>
            </a:r>
            <a:r>
              <a:rPr lang="en-US" sz="1000" dirty="0" smtClean="0"/>
              <a:t> type II protein) [Source:UniProtKB/Swiss-Prot;Acc:P26367]|PAX6|non-synonymous|PAX6,n,n</a:t>
            </a:r>
          </a:p>
          <a:p>
            <a:r>
              <a:rPr lang="en-US" sz="1000" dirty="0" smtClean="0"/>
              <a:t>11|31779717|C|Y|T|48|ENSG00000007372|ENST00000379115|325|109|E|K|VSKIAQYKRECPSIFAWEIRDRLLS=E=</a:t>
            </a:r>
            <a:r>
              <a:rPr lang="en-US" sz="1000" dirty="0" err="1" smtClean="0"/>
              <a:t>GVCTNDNIPSVSSINRVLRNLASEK|Paire</a:t>
            </a:r>
            <a:endParaRPr lang="en-US" sz="1000" dirty="0" smtClean="0"/>
          </a:p>
          <a:p>
            <a:r>
              <a:rPr lang="en-US" sz="1000" dirty="0" err="1" smtClean="0"/>
              <a:t>mbin</a:t>
            </a:r>
            <a:r>
              <a:rPr lang="en-US" sz="1000" dirty="0" smtClean="0"/>
              <a:t>)(</a:t>
            </a:r>
            <a:r>
              <a:rPr lang="en-US" sz="1000" dirty="0" err="1" smtClean="0"/>
              <a:t>Aniridia</a:t>
            </a:r>
            <a:r>
              <a:rPr lang="en-US" sz="1000" dirty="0" smtClean="0"/>
              <a:t> type II protein) [Source:UniProtKB/Swiss-Prot;Acc:P26367]|</a:t>
            </a:r>
            <a:r>
              <a:rPr lang="en-US" sz="1000" dirty="0" smtClean="0"/>
              <a:t>PAX6|non-synonymous|PAX6,n,n</a:t>
            </a:r>
            <a:endParaRPr lang="en-US" sz="1000" dirty="0" smtClean="0"/>
          </a:p>
        </p:txBody>
      </p:sp>
      <p:sp>
        <p:nvSpPr>
          <p:cNvPr id="3" name="Title 1"/>
          <p:cNvSpPr>
            <a:spLocks noGrp="1"/>
          </p:cNvSpPr>
          <p:nvPr>
            <p:ph type="title"/>
          </p:nvPr>
        </p:nvSpPr>
        <p:spPr>
          <a:xfrm>
            <a:off x="457200" y="274638"/>
            <a:ext cx="8229600" cy="1143000"/>
          </a:xfrm>
        </p:spPr>
        <p:txBody>
          <a:bodyPr/>
          <a:lstStyle/>
          <a:p>
            <a:r>
              <a:rPr lang="en-US" dirty="0" smtClean="0"/>
              <a:t>PAX6 mutations in line 88</a:t>
            </a:r>
            <a:endParaRPr lang="en-US" dirty="0"/>
          </a:p>
        </p:txBody>
      </p:sp>
      <p:pic>
        <p:nvPicPr>
          <p:cNvPr id="3074" name="Picture 2"/>
          <p:cNvPicPr>
            <a:picLocks noChangeAspect="1" noChangeArrowheads="1"/>
          </p:cNvPicPr>
          <p:nvPr/>
        </p:nvPicPr>
        <p:blipFill>
          <a:blip r:embed="rId3"/>
          <a:srcRect/>
          <a:stretch>
            <a:fillRect/>
          </a:stretch>
        </p:blipFill>
        <p:spPr bwMode="auto">
          <a:xfrm>
            <a:off x="228599" y="2801779"/>
            <a:ext cx="4114801" cy="2367250"/>
          </a:xfrm>
          <a:prstGeom prst="rect">
            <a:avLst/>
          </a:prstGeom>
          <a:noFill/>
          <a:ln w="9525">
            <a:noFill/>
            <a:miter lim="800000"/>
            <a:headEnd/>
            <a:tailEnd/>
          </a:ln>
          <a:effectLst/>
        </p:spPr>
      </p:pic>
      <p:sp>
        <p:nvSpPr>
          <p:cNvPr id="5" name="TextBox 4"/>
          <p:cNvSpPr txBox="1"/>
          <p:nvPr/>
        </p:nvSpPr>
        <p:spPr>
          <a:xfrm>
            <a:off x="4419600" y="2878991"/>
            <a:ext cx="4343400" cy="3431709"/>
          </a:xfrm>
          <a:prstGeom prst="rect">
            <a:avLst/>
          </a:prstGeom>
          <a:noFill/>
        </p:spPr>
        <p:txBody>
          <a:bodyPr wrap="square" rtlCol="0">
            <a:spAutoFit/>
          </a:bodyPr>
          <a:lstStyle/>
          <a:p>
            <a:r>
              <a:rPr lang="en-US" sz="1200" b="1" dirty="0" smtClean="0"/>
              <a:t>Mutation analysis of gene </a:t>
            </a:r>
            <a:r>
              <a:rPr lang="en-US" sz="1200" b="1" i="1" dirty="0" smtClean="0"/>
              <a:t>PAX6 in human </a:t>
            </a:r>
            <a:r>
              <a:rPr lang="en-US" sz="1200" b="1" i="1" dirty="0" err="1" smtClean="0"/>
              <a:t>gliomas</a:t>
            </a:r>
            <a:endParaRPr lang="en-US" sz="1200" b="1" i="1" dirty="0" smtClean="0"/>
          </a:p>
          <a:p>
            <a:r>
              <a:rPr lang="en-US" sz="1100" dirty="0" smtClean="0"/>
              <a:t/>
            </a:r>
            <a:br>
              <a:rPr lang="en-US" sz="1100" dirty="0" smtClean="0"/>
            </a:br>
            <a:r>
              <a:rPr lang="en-US" sz="1100" dirty="0" smtClean="0"/>
              <a:t>G.R. Pinto, C.A. Clara, M.J. Santos,  J.R.W. Almeida, R.R. </a:t>
            </a:r>
            <a:r>
              <a:rPr lang="en-US" sz="1100" dirty="0" err="1" smtClean="0"/>
              <a:t>Burbano</a:t>
            </a:r>
            <a:r>
              <a:rPr lang="en-US" sz="1100" dirty="0" smtClean="0"/>
              <a:t>, J.A. Rey and C. </a:t>
            </a:r>
            <a:r>
              <a:rPr lang="en-US" sz="1100" dirty="0" err="1" smtClean="0"/>
              <a:t>Casartelli</a:t>
            </a:r>
            <a:endParaRPr lang="en-US" sz="1100" dirty="0" smtClean="0"/>
          </a:p>
          <a:p>
            <a:r>
              <a:rPr lang="en-US" sz="1200" b="1" dirty="0" smtClean="0"/>
              <a:t/>
            </a:r>
            <a:br>
              <a:rPr lang="en-US" sz="1200" b="1" dirty="0" smtClean="0"/>
            </a:br>
            <a:r>
              <a:rPr lang="en-US" sz="1000" b="1" dirty="0" smtClean="0"/>
              <a:t>Abstract</a:t>
            </a:r>
            <a:r>
              <a:rPr lang="en-US" sz="1000" b="1" dirty="0" smtClean="0"/>
              <a:t>.</a:t>
            </a:r>
            <a:r>
              <a:rPr lang="en-US" sz="1000" dirty="0" smtClean="0"/>
              <a:t> </a:t>
            </a:r>
            <a:r>
              <a:rPr lang="en-US" sz="1000" dirty="0" err="1" smtClean="0"/>
              <a:t>Gliomas</a:t>
            </a:r>
            <a:r>
              <a:rPr lang="en-US" sz="1000" dirty="0" smtClean="0"/>
              <a:t> are the most common tumors of the central nervous system. In spite of the marked advances in the characterization of the molecular pathogenesis of </a:t>
            </a:r>
            <a:r>
              <a:rPr lang="en-US" sz="1000" dirty="0" err="1" smtClean="0"/>
              <a:t>gliomas</a:t>
            </a:r>
            <a:r>
              <a:rPr lang="en-US" sz="1000" dirty="0" smtClean="0"/>
              <a:t>, these tumors remain incurable and, in most of the cases, resistant to treatments, due to their molecular heterogeneity. Gene </a:t>
            </a:r>
            <a:r>
              <a:rPr lang="en-US" sz="1000" i="1" dirty="0" smtClean="0"/>
              <a:t>PAX6</a:t>
            </a:r>
            <a:r>
              <a:rPr lang="en-US" sz="1000" dirty="0" smtClean="0"/>
              <a:t>, which encodes a transcription factor that plays an important role in the development of the central nervous system, was recently recognized as a tumor suppressor in </a:t>
            </a:r>
            <a:r>
              <a:rPr lang="en-US" sz="1000" dirty="0" err="1" smtClean="0"/>
              <a:t>gliomas</a:t>
            </a:r>
            <a:r>
              <a:rPr lang="en-US" sz="1000" dirty="0" smtClean="0"/>
              <a:t>. The objective of the present study was to analyze the mutational status of the coding and regulating regions of </a:t>
            </a:r>
            <a:r>
              <a:rPr lang="en-US" sz="1000" i="1" dirty="0" smtClean="0"/>
              <a:t>PAX6</a:t>
            </a:r>
            <a:r>
              <a:rPr lang="en-US" sz="1000" dirty="0" smtClean="0"/>
              <a:t> in 94 </a:t>
            </a:r>
            <a:r>
              <a:rPr lang="en-US" sz="1000" dirty="0" err="1" smtClean="0"/>
              <a:t>gliomas</a:t>
            </a:r>
            <a:r>
              <a:rPr lang="en-US" sz="1000" dirty="0" smtClean="0"/>
              <a:t>: 81 </a:t>
            </a:r>
            <a:r>
              <a:rPr lang="en-US" sz="1000" dirty="0" err="1" smtClean="0"/>
              <a:t>astrocytomas</a:t>
            </a:r>
            <a:r>
              <a:rPr lang="en-US" sz="1000" dirty="0" smtClean="0"/>
              <a:t> (11 grade I, 23 grade II, 8 grade III, and 39 grade IV </a:t>
            </a:r>
            <a:r>
              <a:rPr lang="en-US" sz="1000" dirty="0" err="1" smtClean="0"/>
              <a:t>glioblastomas</a:t>
            </a:r>
            <a:r>
              <a:rPr lang="en-US" sz="1000" dirty="0" smtClean="0"/>
              <a:t>), 5 </a:t>
            </a:r>
            <a:r>
              <a:rPr lang="en-US" sz="1000" dirty="0" err="1" smtClean="0"/>
              <a:t>oligodendrogliomas</a:t>
            </a:r>
            <a:r>
              <a:rPr lang="en-US" sz="1000" dirty="0" smtClean="0"/>
              <a:t> (3 grade II, and 2 grade III), and 8 </a:t>
            </a:r>
            <a:r>
              <a:rPr lang="en-US" sz="1000" dirty="0" err="1" smtClean="0"/>
              <a:t>ependymomas</a:t>
            </a:r>
            <a:r>
              <a:rPr lang="en-US" sz="1000" dirty="0" smtClean="0"/>
              <a:t> (5 grade II, and 3 grade III). Two regulating regions (SX250 and EIE) and the 11 coding regions (</a:t>
            </a:r>
            <a:r>
              <a:rPr lang="en-US" sz="1000" dirty="0" err="1" smtClean="0"/>
              <a:t>exons</a:t>
            </a:r>
            <a:r>
              <a:rPr lang="en-US" sz="1000" dirty="0" smtClean="0"/>
              <a:t> 4-13, plus </a:t>
            </a:r>
            <a:r>
              <a:rPr lang="en-US" sz="1000" dirty="0" err="1" smtClean="0"/>
              <a:t>exon</a:t>
            </a:r>
            <a:r>
              <a:rPr lang="en-US" sz="1000" dirty="0" smtClean="0"/>
              <a:t> 5a resulting from alternative splicing) of gene </a:t>
            </a:r>
            <a:r>
              <a:rPr lang="en-US" sz="1000" i="1" dirty="0" smtClean="0"/>
              <a:t>PAX6</a:t>
            </a:r>
            <a:r>
              <a:rPr lang="en-US" sz="1000" dirty="0" smtClean="0"/>
              <a:t> were analyzed and no mutation was found. Therefore, we conclude that the tumor suppressor role of </a:t>
            </a:r>
            <a:r>
              <a:rPr lang="en-US" sz="1000" i="1" dirty="0" smtClean="0"/>
              <a:t>PAX6</a:t>
            </a:r>
            <a:r>
              <a:rPr lang="en-US" sz="1000" dirty="0" smtClean="0"/>
              <a:t>, reported in previous studies </a:t>
            </a:r>
            <a:r>
              <a:rPr lang="en-US" sz="1000" dirty="0" smtClean="0"/>
              <a:t>is </a:t>
            </a:r>
            <a:r>
              <a:rPr lang="en-US" sz="1000" dirty="0" smtClean="0"/>
              <a:t>not due to mutation in its coding and regulating regions, suggesting the involvement of epigenetic mechanisms in the silencing of </a:t>
            </a:r>
            <a:r>
              <a:rPr lang="en-US" sz="1000" i="1" dirty="0" smtClean="0"/>
              <a:t>PAX6</a:t>
            </a:r>
            <a:r>
              <a:rPr lang="en-US" sz="1000" dirty="0" smtClean="0"/>
              <a:t> in these tumors.</a:t>
            </a:r>
            <a:endParaRPr lang="en-US" sz="1000" dirty="0" smtClean="0"/>
          </a:p>
        </p:txBody>
      </p:sp>
      <p:sp>
        <p:nvSpPr>
          <p:cNvPr id="6" name="Rectangle 5"/>
          <p:cNvSpPr/>
          <p:nvPr/>
        </p:nvSpPr>
        <p:spPr>
          <a:xfrm>
            <a:off x="4419600" y="6306979"/>
            <a:ext cx="4572000" cy="246221"/>
          </a:xfrm>
          <a:prstGeom prst="rect">
            <a:avLst/>
          </a:prstGeom>
        </p:spPr>
        <p:txBody>
          <a:bodyPr>
            <a:spAutoFit/>
          </a:bodyPr>
          <a:lstStyle/>
          <a:p>
            <a:r>
              <a:rPr lang="en-US" sz="1000" dirty="0" smtClean="0"/>
              <a:t>Genetics and Molecular Research 6 (4): 1019-1025 (2007)</a:t>
            </a:r>
            <a:endParaRPr lang="en-US" sz="1000" dirty="0"/>
          </a:p>
        </p:txBody>
      </p:sp>
      <p:sp>
        <p:nvSpPr>
          <p:cNvPr id="8" name="Rectangle 7"/>
          <p:cNvSpPr/>
          <p:nvPr/>
        </p:nvSpPr>
        <p:spPr>
          <a:xfrm>
            <a:off x="381000" y="6248400"/>
            <a:ext cx="3810000" cy="246221"/>
          </a:xfrm>
          <a:prstGeom prst="rect">
            <a:avLst/>
          </a:prstGeom>
        </p:spPr>
        <p:txBody>
          <a:bodyPr wrap="square">
            <a:spAutoFit/>
          </a:bodyPr>
          <a:lstStyle/>
          <a:p>
            <a:r>
              <a:rPr lang="en-US" sz="1000" dirty="0" smtClean="0"/>
              <a:t>Genetics and Molecular Research 6 (4): 1019-1025 (2007)</a:t>
            </a:r>
            <a:endParaRPr lang="en-US" sz="1000" dirty="0"/>
          </a:p>
        </p:txBody>
      </p:sp>
      <p:sp>
        <p:nvSpPr>
          <p:cNvPr id="9" name="Rectangle 8"/>
          <p:cNvSpPr/>
          <p:nvPr/>
        </p:nvSpPr>
        <p:spPr>
          <a:xfrm>
            <a:off x="304800" y="5410200"/>
            <a:ext cx="3886200" cy="646331"/>
          </a:xfrm>
          <a:prstGeom prst="rect">
            <a:avLst/>
          </a:prstGeom>
          <a:ln w="3175">
            <a:solidFill>
              <a:schemeClr val="tx1"/>
            </a:solidFill>
          </a:ln>
        </p:spPr>
        <p:txBody>
          <a:bodyPr wrap="square">
            <a:spAutoFit/>
          </a:bodyPr>
          <a:lstStyle/>
          <a:p>
            <a:r>
              <a:rPr lang="en-US" sz="1200" dirty="0" err="1" smtClean="0"/>
              <a:t>Glioblastoma</a:t>
            </a:r>
            <a:r>
              <a:rPr lang="en-US" sz="1200" dirty="0" smtClean="0"/>
              <a:t> </a:t>
            </a:r>
            <a:r>
              <a:rPr lang="en-US" sz="1200" dirty="0" err="1" smtClean="0"/>
              <a:t>multiforme</a:t>
            </a:r>
            <a:r>
              <a:rPr lang="en-US" sz="1200" dirty="0" smtClean="0"/>
              <a:t> (GBM) is the most invasive brain</a:t>
            </a:r>
          </a:p>
          <a:p>
            <a:r>
              <a:rPr lang="en-US" sz="1200" dirty="0" smtClean="0"/>
              <a:t>tumor. We have previously reported that </a:t>
            </a:r>
            <a:r>
              <a:rPr lang="en-US" sz="1200" b="1" dirty="0" smtClean="0"/>
              <a:t>the transcription</a:t>
            </a:r>
          </a:p>
          <a:p>
            <a:r>
              <a:rPr lang="en-US" sz="1200" b="1" dirty="0" smtClean="0"/>
              <a:t>factor PAX6 suppresses the </a:t>
            </a:r>
            <a:r>
              <a:rPr lang="en-US" sz="1200" b="1" dirty="0" err="1" smtClean="0"/>
              <a:t>tumorigenecity</a:t>
            </a:r>
            <a:r>
              <a:rPr lang="en-US" sz="1200" b="1" dirty="0" smtClean="0"/>
              <a:t> of GBM cells.</a:t>
            </a:r>
            <a:endParaRPr lang="en-US" sz="1200" b="1" dirty="0"/>
          </a:p>
        </p:txBody>
      </p:sp>
      <p:sp>
        <p:nvSpPr>
          <p:cNvPr id="12" name="Bent Arrow 11"/>
          <p:cNvSpPr/>
          <p:nvPr/>
        </p:nvSpPr>
        <p:spPr>
          <a:xfrm rot="5400000">
            <a:off x="838200" y="4724400"/>
            <a:ext cx="1066800" cy="304800"/>
          </a:xfrm>
          <a:prstGeom prst="bentArrow">
            <a:avLst/>
          </a:prstGeom>
          <a:solidFill>
            <a:schemeClr val="accent3">
              <a:lumMod val="20000"/>
              <a:lumOff val="80000"/>
              <a:alpha val="5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Calling the amplified allele</a:t>
            </a:r>
            <a:endParaRPr lang="en-US" dirty="0"/>
          </a:p>
        </p:txBody>
      </p:sp>
      <p:sp>
        <p:nvSpPr>
          <p:cNvPr id="3" name="Content Placeholder 2"/>
          <p:cNvSpPr>
            <a:spLocks noGrp="1"/>
          </p:cNvSpPr>
          <p:nvPr>
            <p:ph idx="1"/>
          </p:nvPr>
        </p:nvSpPr>
        <p:spPr>
          <a:xfrm>
            <a:off x="457200" y="1600201"/>
            <a:ext cx="8229600" cy="3886200"/>
          </a:xfrm>
        </p:spPr>
        <p:txBody>
          <a:bodyPr>
            <a:normAutofit/>
          </a:bodyPr>
          <a:lstStyle/>
          <a:p>
            <a:r>
              <a:rPr lang="en-US" dirty="0" smtClean="0"/>
              <a:t>For comparing </a:t>
            </a:r>
            <a:r>
              <a:rPr lang="en-US" dirty="0" err="1" smtClean="0"/>
              <a:t>tumour</a:t>
            </a:r>
            <a:r>
              <a:rPr lang="en-US" dirty="0" smtClean="0"/>
              <a:t>/normal, currently looking at measuring allelic imbalance: “B allele frequency” (BAF)</a:t>
            </a:r>
          </a:p>
          <a:p>
            <a:r>
              <a:rPr lang="en-US" dirty="0" smtClean="0"/>
              <a:t>BAF = (</a:t>
            </a:r>
            <a:r>
              <a:rPr lang="en-US" dirty="0" err="1" smtClean="0"/>
              <a:t>Bsignal</a:t>
            </a:r>
            <a:r>
              <a:rPr lang="en-US" dirty="0" smtClean="0"/>
              <a:t>)/(</a:t>
            </a:r>
            <a:r>
              <a:rPr lang="el-GR" dirty="0" smtClean="0"/>
              <a:t>Σ</a:t>
            </a:r>
            <a:r>
              <a:rPr lang="en-US" dirty="0" smtClean="0"/>
              <a:t> </a:t>
            </a:r>
            <a:r>
              <a:rPr lang="en-US" dirty="0" err="1" smtClean="0"/>
              <a:t>AandBsignals</a:t>
            </a:r>
            <a:r>
              <a:rPr lang="en-US" dirty="0" smtClean="0"/>
              <a:t>)</a:t>
            </a:r>
          </a:p>
          <a:p>
            <a:r>
              <a:rPr lang="en-US" dirty="0" smtClean="0"/>
              <a:t>ΔBAF = </a:t>
            </a:r>
            <a:r>
              <a:rPr lang="en-US" dirty="0" err="1" smtClean="0"/>
              <a:t>BAF</a:t>
            </a:r>
            <a:r>
              <a:rPr lang="en-US" sz="2800" baseline="-25000" dirty="0" err="1" smtClean="0"/>
              <a:t>tumour</a:t>
            </a:r>
            <a:r>
              <a:rPr lang="en-US" dirty="0" smtClean="0"/>
              <a:t> – </a:t>
            </a:r>
            <a:r>
              <a:rPr lang="en-US" dirty="0" err="1" smtClean="0"/>
              <a:t>BAF</a:t>
            </a:r>
            <a:r>
              <a:rPr lang="en-US" sz="2800" baseline="-25000" dirty="0" err="1" smtClean="0"/>
              <a:t>matchednormal</a:t>
            </a:r>
            <a:endParaRPr lang="en-US" sz="2800" baseline="-25000" dirty="0" smtClean="0"/>
          </a:p>
          <a:p>
            <a:r>
              <a:rPr lang="en-US" sz="2800" dirty="0" smtClean="0"/>
              <a:t>Identify allele calls where |ΔBAF| &gt; 0.05</a:t>
            </a:r>
          </a:p>
          <a:p>
            <a:pPr>
              <a:buNone/>
            </a:pPr>
            <a:endParaRPr lang="en-US" sz="2800" dirty="0" smtClean="0"/>
          </a:p>
        </p:txBody>
      </p:sp>
      <p:sp>
        <p:nvSpPr>
          <p:cNvPr id="4" name="TextBox 3"/>
          <p:cNvSpPr txBox="1"/>
          <p:nvPr/>
        </p:nvSpPr>
        <p:spPr>
          <a:xfrm>
            <a:off x="2336470" y="6520190"/>
            <a:ext cx="6731330" cy="261610"/>
          </a:xfrm>
          <a:prstGeom prst="rect">
            <a:avLst/>
          </a:prstGeom>
          <a:noFill/>
        </p:spPr>
        <p:txBody>
          <a:bodyPr wrap="none" rtlCol="0">
            <a:spAutoFit/>
          </a:bodyPr>
          <a:lstStyle/>
          <a:p>
            <a:r>
              <a:rPr lang="en-US" sz="1100" dirty="0" err="1" smtClean="0"/>
              <a:t>LaFramboise</a:t>
            </a:r>
            <a:r>
              <a:rPr lang="en-US" sz="1100" dirty="0" smtClean="0"/>
              <a:t>, Allelic Selection of </a:t>
            </a:r>
            <a:r>
              <a:rPr lang="en-US" sz="1100" dirty="0" err="1" smtClean="0"/>
              <a:t>Amplicons</a:t>
            </a:r>
            <a:r>
              <a:rPr lang="en-US" sz="1100" dirty="0" smtClean="0"/>
              <a:t> in </a:t>
            </a:r>
            <a:r>
              <a:rPr lang="en-US" sz="1100" dirty="0" err="1" smtClean="0"/>
              <a:t>Glioblastoma</a:t>
            </a:r>
            <a:r>
              <a:rPr lang="en-US" sz="1100" dirty="0" smtClean="0"/>
              <a:t> Revealed by Combining Somatic and </a:t>
            </a:r>
            <a:r>
              <a:rPr lang="en-US" sz="1100" dirty="0" err="1" smtClean="0"/>
              <a:t>Germline</a:t>
            </a:r>
            <a:r>
              <a:rPr lang="en-US" sz="1100" dirty="0" smtClean="0"/>
              <a:t> Analysis</a:t>
            </a:r>
            <a:endParaRPr lang="en-US" sz="11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GSC Human Variant Database*</a:t>
            </a:r>
            <a:endParaRPr lang="en-US" dirty="0"/>
          </a:p>
        </p:txBody>
      </p:sp>
      <p:sp>
        <p:nvSpPr>
          <p:cNvPr id="3" name="Content Placeholder 2"/>
          <p:cNvSpPr>
            <a:spLocks noGrp="1"/>
          </p:cNvSpPr>
          <p:nvPr>
            <p:ph idx="1"/>
          </p:nvPr>
        </p:nvSpPr>
        <p:spPr>
          <a:xfrm>
            <a:off x="457200" y="1295400"/>
            <a:ext cx="8229600" cy="775394"/>
          </a:xfrm>
        </p:spPr>
        <p:txBody>
          <a:bodyPr>
            <a:normAutofit/>
          </a:bodyPr>
          <a:lstStyle/>
          <a:p>
            <a:pPr>
              <a:buNone/>
            </a:pPr>
            <a:r>
              <a:rPr lang="en-US" sz="2000" dirty="0" smtClean="0"/>
              <a:t>Allows us to query </a:t>
            </a:r>
            <a:r>
              <a:rPr lang="en-US" sz="2000" dirty="0" err="1" smtClean="0"/>
              <a:t>tumour</a:t>
            </a:r>
            <a:r>
              <a:rPr lang="en-US" sz="2000" dirty="0" smtClean="0"/>
              <a:t> and normal datasets either generated in-house or downloaded from external sources</a:t>
            </a:r>
          </a:p>
        </p:txBody>
      </p:sp>
      <p:sp>
        <p:nvSpPr>
          <p:cNvPr id="4" name="TextBox 3"/>
          <p:cNvSpPr txBox="1"/>
          <p:nvPr/>
        </p:nvSpPr>
        <p:spPr>
          <a:xfrm>
            <a:off x="6400800" y="6553200"/>
            <a:ext cx="2743200" cy="307777"/>
          </a:xfrm>
          <a:prstGeom prst="rect">
            <a:avLst/>
          </a:prstGeom>
          <a:noFill/>
        </p:spPr>
        <p:txBody>
          <a:bodyPr wrap="square" rtlCol="0">
            <a:spAutoFit/>
          </a:bodyPr>
          <a:lstStyle/>
          <a:p>
            <a:r>
              <a:rPr lang="en-US" sz="1400" dirty="0" smtClean="0"/>
              <a:t>* Anthony Fejes, …., </a:t>
            </a:r>
            <a:endParaRPr lang="en-US" sz="1400" dirty="0"/>
          </a:p>
        </p:txBody>
      </p:sp>
      <p:sp>
        <p:nvSpPr>
          <p:cNvPr id="5" name="Rectangle 4"/>
          <p:cNvSpPr/>
          <p:nvPr/>
        </p:nvSpPr>
        <p:spPr>
          <a:xfrm>
            <a:off x="457200" y="2932093"/>
            <a:ext cx="8382000" cy="954107"/>
          </a:xfrm>
          <a:prstGeom prst="rect">
            <a:avLst/>
          </a:prstGeom>
          <a:solidFill>
            <a:schemeClr val="bg1">
              <a:lumMod val="85000"/>
            </a:schemeClr>
          </a:solidFill>
        </p:spPr>
        <p:txBody>
          <a:bodyPr wrap="square">
            <a:spAutoFit/>
          </a:bodyPr>
          <a:lstStyle/>
          <a:p>
            <a:r>
              <a:rPr lang="en-US" sz="1400" dirty="0" smtClean="0">
                <a:latin typeface="Courier New" pitchFamily="49" charset="0"/>
                <a:cs typeface="Courier New" pitchFamily="49" charset="0"/>
              </a:rPr>
              <a:t>time java </a:t>
            </a:r>
            <a:r>
              <a:rPr lang="en-US" sz="1400" dirty="0" err="1" smtClean="0">
                <a:latin typeface="Courier New" pitchFamily="49" charset="0"/>
                <a:cs typeface="Courier New" pitchFamily="49" charset="0"/>
              </a:rPr>
              <a:t>SNP_Database/</a:t>
            </a:r>
            <a:r>
              <a:rPr lang="en-US" sz="1400" b="1" dirty="0" err="1" smtClean="0">
                <a:latin typeface="Courier New" pitchFamily="49" charset="0"/>
                <a:cs typeface="Courier New" pitchFamily="49" charset="0"/>
              </a:rPr>
              <a:t>ExperimentalRecord</a:t>
            </a:r>
            <a:r>
              <a:rPr lang="en-US" sz="1400" dirty="0" smtClean="0">
                <a:latin typeface="Courier New" pitchFamily="49" charset="0"/>
                <a:cs typeface="Courier New" pitchFamily="49" charset="0"/>
              </a:rPr>
              <a:t> -conf ../lib/</a:t>
            </a:r>
            <a:r>
              <a:rPr lang="en-US" sz="1400" dirty="0" err="1" smtClean="0">
                <a:latin typeface="Courier New" pitchFamily="49" charset="0"/>
                <a:cs typeface="Courier New" pitchFamily="49" charset="0"/>
              </a:rPr>
              <a:t>constants.conf</a:t>
            </a:r>
            <a:r>
              <a:rPr lang="en-US" sz="1400" dirty="0" smtClean="0">
                <a:latin typeface="Courier New" pitchFamily="49" charset="0"/>
                <a:cs typeface="Courier New" pitchFamily="49" charset="0"/>
              </a:rPr>
              <a:t> </a:t>
            </a:r>
            <a:br>
              <a:rPr lang="en-US" sz="1400" dirty="0" smtClean="0">
                <a:latin typeface="Courier New" pitchFamily="49" charset="0"/>
                <a:cs typeface="Courier New" pitchFamily="49" charset="0"/>
              </a:rPr>
            </a:br>
            <a:r>
              <a:rPr lang="en-US" sz="1400" dirty="0" smtClean="0">
                <a:latin typeface="Courier New" pitchFamily="49" charset="0"/>
                <a:cs typeface="Courier New" pitchFamily="49" charset="0"/>
              </a:rPr>
              <a:t>-</a:t>
            </a:r>
            <a:r>
              <a:rPr lang="en-US" sz="1400" dirty="0" err="1" smtClean="0">
                <a:latin typeface="Courier New" pitchFamily="49" charset="0"/>
                <a:cs typeface="Courier New" pitchFamily="49" charset="0"/>
              </a:rPr>
              <a:t>psql</a:t>
            </a:r>
            <a:r>
              <a:rPr lang="en-US" sz="1400" dirty="0" smtClean="0">
                <a:latin typeface="Courier New" pitchFamily="49" charset="0"/>
                <a:cs typeface="Courier New" pitchFamily="49" charset="0"/>
              </a:rPr>
              <a:t> ../lib/</a:t>
            </a:r>
            <a:r>
              <a:rPr lang="en-US" sz="1400" dirty="0" err="1" smtClean="0">
                <a:latin typeface="Courier New" pitchFamily="49" charset="0"/>
                <a:cs typeface="Courier New" pitchFamily="49" charset="0"/>
              </a:rPr>
              <a:t>PSQL.conf</a:t>
            </a: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out_path</a:t>
            </a:r>
            <a:r>
              <a:rPr lang="en-US" sz="1400" dirty="0" smtClean="0">
                <a:latin typeface="Courier New" pitchFamily="49" charset="0"/>
                <a:cs typeface="Courier New" pitchFamily="49" charset="0"/>
              </a:rPr>
              <a:t> /projects/ybutterfprj/analysis/Cairncross/HS2425/HumanVariantDatabase </a:t>
            </a:r>
            <a:br>
              <a:rPr lang="en-US" sz="1400" dirty="0" smtClean="0">
                <a:latin typeface="Courier New" pitchFamily="49" charset="0"/>
                <a:cs typeface="Courier New" pitchFamily="49" charset="0"/>
              </a:rPr>
            </a:br>
            <a:r>
              <a:rPr lang="en-US" sz="1400" dirty="0" smtClean="0">
                <a:latin typeface="Courier New" pitchFamily="49" charset="0"/>
                <a:cs typeface="Courier New" pitchFamily="49" charset="0"/>
              </a:rPr>
              <a:t>-library </a:t>
            </a:r>
            <a:r>
              <a:rPr lang="en-US" sz="1400" b="1" dirty="0" smtClean="0">
                <a:latin typeface="Courier New" pitchFamily="49" charset="0"/>
                <a:cs typeface="Courier New" pitchFamily="49" charset="0"/>
              </a:rPr>
              <a:t>HS2425</a:t>
            </a:r>
          </a:p>
        </p:txBody>
      </p:sp>
      <p:sp>
        <p:nvSpPr>
          <p:cNvPr id="6" name="TextBox 5"/>
          <p:cNvSpPr txBox="1"/>
          <p:nvPr/>
        </p:nvSpPr>
        <p:spPr>
          <a:xfrm>
            <a:off x="457200" y="2120205"/>
            <a:ext cx="8382000" cy="923330"/>
          </a:xfrm>
          <a:prstGeom prst="rect">
            <a:avLst/>
          </a:prstGeom>
          <a:noFill/>
        </p:spPr>
        <p:txBody>
          <a:bodyPr wrap="square" rtlCol="0">
            <a:spAutoFit/>
          </a:bodyPr>
          <a:lstStyle/>
          <a:p>
            <a:r>
              <a:rPr lang="en-US" dirty="0" smtClean="0"/>
              <a:t>1) Annotation of variant calls (</a:t>
            </a:r>
            <a:r>
              <a:rPr lang="en-US" dirty="0" err="1" smtClean="0"/>
              <a:t>SNV’s</a:t>
            </a:r>
            <a:r>
              <a:rPr lang="en-US" dirty="0" smtClean="0"/>
              <a:t> and </a:t>
            </a:r>
            <a:r>
              <a:rPr lang="en-US" dirty="0" err="1" smtClean="0"/>
              <a:t>indels</a:t>
            </a:r>
            <a:r>
              <a:rPr lang="en-US" dirty="0" smtClean="0"/>
              <a:t>) for a given library and the identification of its presence in other libraries.</a:t>
            </a:r>
          </a:p>
          <a:p>
            <a:r>
              <a:rPr lang="en-US" dirty="0" smtClean="0"/>
              <a:t> </a:t>
            </a:r>
            <a:endParaRPr lang="en-US" dirty="0"/>
          </a:p>
        </p:txBody>
      </p:sp>
      <p:sp>
        <p:nvSpPr>
          <p:cNvPr id="7" name="TextBox 6"/>
          <p:cNvSpPr txBox="1"/>
          <p:nvPr/>
        </p:nvSpPr>
        <p:spPr>
          <a:xfrm>
            <a:off x="457200" y="4417873"/>
            <a:ext cx="6947095" cy="369332"/>
          </a:xfrm>
          <a:prstGeom prst="rect">
            <a:avLst/>
          </a:prstGeom>
          <a:noFill/>
        </p:spPr>
        <p:txBody>
          <a:bodyPr wrap="none" rtlCol="0">
            <a:spAutoFit/>
          </a:bodyPr>
          <a:lstStyle/>
          <a:p>
            <a:pPr marL="514350" indent="-514350"/>
            <a:r>
              <a:rPr lang="en-US" dirty="0" smtClean="0"/>
              <a:t>2) Given a gene, identify all libraries which contain a variant in that gene.</a:t>
            </a:r>
          </a:p>
        </p:txBody>
      </p:sp>
      <p:sp>
        <p:nvSpPr>
          <p:cNvPr id="8" name="Rectangle 7"/>
          <p:cNvSpPr/>
          <p:nvPr/>
        </p:nvSpPr>
        <p:spPr>
          <a:xfrm>
            <a:off x="457200" y="4787205"/>
            <a:ext cx="8382000" cy="738664"/>
          </a:xfrm>
          <a:prstGeom prst="rect">
            <a:avLst/>
          </a:prstGeom>
          <a:solidFill>
            <a:schemeClr val="bg1">
              <a:lumMod val="85000"/>
            </a:schemeClr>
          </a:solidFill>
        </p:spPr>
        <p:txBody>
          <a:bodyPr wrap="square">
            <a:spAutoFit/>
          </a:bodyPr>
          <a:lstStyle/>
          <a:p>
            <a:r>
              <a:rPr lang="en-US" sz="1400" dirty="0" smtClean="0">
                <a:latin typeface="Courier New" pitchFamily="49" charset="0"/>
                <a:cs typeface="Courier New" pitchFamily="49" charset="0"/>
              </a:rPr>
              <a:t> time java </a:t>
            </a:r>
            <a:r>
              <a:rPr lang="en-US" sz="1400" dirty="0" err="1" smtClean="0">
                <a:latin typeface="Courier New" pitchFamily="49" charset="0"/>
                <a:cs typeface="Courier New" pitchFamily="49" charset="0"/>
              </a:rPr>
              <a:t>SNP_Database/</a:t>
            </a:r>
            <a:r>
              <a:rPr lang="en-US" sz="1400" b="1" dirty="0" err="1" smtClean="0">
                <a:latin typeface="Courier New" pitchFamily="49" charset="0"/>
                <a:cs typeface="Courier New" pitchFamily="49" charset="0"/>
              </a:rPr>
              <a:t>Get_SNPs_by_name</a:t>
            </a:r>
            <a:r>
              <a:rPr lang="en-US" sz="1400" dirty="0" smtClean="0">
                <a:latin typeface="Courier New" pitchFamily="49" charset="0"/>
                <a:cs typeface="Courier New" pitchFamily="49" charset="0"/>
              </a:rPr>
              <a:t> </a:t>
            </a:r>
            <a:r>
              <a:rPr lang="en-US" sz="1400" dirty="0" smtClean="0">
                <a:latin typeface="Courier New" pitchFamily="49" charset="0"/>
                <a:cs typeface="Courier New" pitchFamily="49" charset="0"/>
              </a:rPr>
              <a:t>-conf ../lib/</a:t>
            </a:r>
            <a:r>
              <a:rPr lang="en-US" sz="1400" dirty="0" err="1" smtClean="0">
                <a:latin typeface="Courier New" pitchFamily="49" charset="0"/>
                <a:cs typeface="Courier New" pitchFamily="49" charset="0"/>
              </a:rPr>
              <a:t>constants.conf</a:t>
            </a: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psql</a:t>
            </a:r>
            <a:r>
              <a:rPr lang="en-US" sz="1400" dirty="0" smtClean="0">
                <a:latin typeface="Courier New" pitchFamily="49" charset="0"/>
                <a:cs typeface="Courier New" pitchFamily="49" charset="0"/>
              </a:rPr>
              <a:t> ../lib/</a:t>
            </a:r>
            <a:r>
              <a:rPr lang="en-US" sz="1400" dirty="0" err="1" smtClean="0">
                <a:latin typeface="Courier New" pitchFamily="49" charset="0"/>
                <a:cs typeface="Courier New" pitchFamily="49" charset="0"/>
              </a:rPr>
              <a:t>PSQL.conf</a:t>
            </a:r>
            <a:r>
              <a:rPr lang="en-US" sz="1400" dirty="0" smtClean="0">
                <a:latin typeface="Courier New" pitchFamily="49" charset="0"/>
                <a:cs typeface="Courier New" pitchFamily="49" charset="0"/>
              </a:rPr>
              <a:t> -output /projects/</a:t>
            </a:r>
            <a:r>
              <a:rPr lang="en-US" sz="1400" dirty="0" err="1" smtClean="0">
                <a:latin typeface="Courier New" pitchFamily="49" charset="0"/>
                <a:cs typeface="Courier New" pitchFamily="49" charset="0"/>
              </a:rPr>
              <a:t>ybutterfprj/analysis/Cairncross/HVD_Genes</a:t>
            </a:r>
            <a:r>
              <a:rPr lang="en-US" sz="1400" dirty="0" smtClean="0">
                <a:latin typeface="Courier New" pitchFamily="49" charset="0"/>
                <a:cs typeface="Courier New" pitchFamily="49" charset="0"/>
              </a:rPr>
              <a:t>/ -gene </a:t>
            </a:r>
            <a:r>
              <a:rPr lang="en-US" sz="1400" b="1" dirty="0" smtClean="0">
                <a:latin typeface="Courier New" pitchFamily="49" charset="0"/>
                <a:cs typeface="Courier New" pitchFamily="49" charset="0"/>
              </a:rPr>
              <a:t>IDH1</a:t>
            </a:r>
            <a:endParaRPr lang="en-US" sz="1400" b="1"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200" dirty="0" smtClean="0"/>
              <a:t>1) Comparing patient 54 novel somatic </a:t>
            </a:r>
            <a:r>
              <a:rPr lang="en-US" sz="3200" dirty="0" err="1" smtClean="0"/>
              <a:t>nsSNVs</a:t>
            </a:r>
            <a:r>
              <a:rPr lang="en-US" sz="3200" dirty="0" smtClean="0"/>
              <a:t> that exist in other libraries (normal or </a:t>
            </a:r>
            <a:r>
              <a:rPr lang="en-US" sz="3200" dirty="0" err="1" smtClean="0"/>
              <a:t>tumour</a:t>
            </a:r>
            <a:r>
              <a:rPr lang="en-US" sz="3200" dirty="0" smtClean="0"/>
              <a:t>)</a:t>
            </a:r>
            <a:endParaRPr lang="en-US" sz="3200" dirty="0"/>
          </a:p>
        </p:txBody>
      </p:sp>
      <p:sp>
        <p:nvSpPr>
          <p:cNvPr id="3" name="Content Placeholder 2"/>
          <p:cNvSpPr>
            <a:spLocks noGrp="1"/>
          </p:cNvSpPr>
          <p:nvPr>
            <p:ph idx="1"/>
          </p:nvPr>
        </p:nvSpPr>
        <p:spPr/>
        <p:txBody>
          <a:bodyPr/>
          <a:lstStyle/>
          <a:p>
            <a:r>
              <a:rPr lang="en-US" dirty="0" smtClean="0"/>
              <a:t>Of 192 novel ns </a:t>
            </a:r>
            <a:r>
              <a:rPr lang="en-US" dirty="0" err="1" smtClean="0"/>
              <a:t>SNVs</a:t>
            </a:r>
            <a:r>
              <a:rPr lang="en-US" dirty="0" smtClean="0"/>
              <a:t> in patient 54 we see..</a:t>
            </a:r>
          </a:p>
          <a:p>
            <a:pPr lvl="1"/>
            <a:r>
              <a:rPr lang="en-US" dirty="0" smtClean="0"/>
              <a:t>X </a:t>
            </a:r>
            <a:r>
              <a:rPr lang="en-US" dirty="0" err="1" smtClean="0"/>
              <a:t>SNVs</a:t>
            </a:r>
            <a:r>
              <a:rPr lang="en-US" dirty="0" smtClean="0"/>
              <a:t> in </a:t>
            </a:r>
            <a:r>
              <a:rPr lang="en-US" dirty="0" err="1" smtClean="0"/>
              <a:t>normals</a:t>
            </a:r>
            <a:r>
              <a:rPr lang="en-US" dirty="0" smtClean="0"/>
              <a:t> of other libraries</a:t>
            </a:r>
          </a:p>
          <a:p>
            <a:pPr lvl="1"/>
            <a:r>
              <a:rPr lang="en-US" dirty="0" smtClean="0"/>
              <a:t>Y </a:t>
            </a:r>
            <a:r>
              <a:rPr lang="en-US" dirty="0" err="1" smtClean="0"/>
              <a:t>SNVs</a:t>
            </a:r>
            <a:r>
              <a:rPr lang="en-US" dirty="0" smtClean="0"/>
              <a:t> in </a:t>
            </a:r>
            <a:r>
              <a:rPr lang="en-US" dirty="0" err="1" smtClean="0"/>
              <a:t>tumour</a:t>
            </a:r>
            <a:r>
              <a:rPr lang="en-US" dirty="0" smtClean="0"/>
              <a:t> libraries</a:t>
            </a:r>
          </a:p>
          <a:p>
            <a:pPr lvl="1"/>
            <a:r>
              <a:rPr lang="en-US" dirty="0" smtClean="0"/>
              <a:t>Z </a:t>
            </a:r>
            <a:r>
              <a:rPr lang="en-US" dirty="0" err="1" smtClean="0"/>
              <a:t>SNVs</a:t>
            </a:r>
            <a:r>
              <a:rPr lang="en-US" dirty="0" smtClean="0"/>
              <a:t> remain as unique to this cell line.</a:t>
            </a:r>
          </a:p>
          <a:p>
            <a:pPr lvl="1">
              <a:buNone/>
            </a:pPr>
            <a:endParaRPr lang="en-US" dirty="0" smtClean="0"/>
          </a:p>
          <a:p>
            <a:pPr lvl="1">
              <a:buNone/>
            </a:pPr>
            <a:r>
              <a:rPr lang="en-US" dirty="0" smtClean="0"/>
              <a:t>Venn diagram?</a:t>
            </a:r>
          </a:p>
          <a:p>
            <a:pPr lvl="1"/>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dirty="0" smtClean="0"/>
              <a:t>2) Non-synonymous </a:t>
            </a:r>
            <a:r>
              <a:rPr lang="en-US" sz="3200" dirty="0" smtClean="0"/>
              <a:t>SNV in IDH1</a:t>
            </a:r>
            <a:endParaRPr lang="en-US" sz="3200" dirty="0"/>
          </a:p>
        </p:txBody>
      </p:sp>
      <p:sp>
        <p:nvSpPr>
          <p:cNvPr id="3" name="Content Placeholder 2"/>
          <p:cNvSpPr>
            <a:spLocks noGrp="1"/>
          </p:cNvSpPr>
          <p:nvPr>
            <p:ph idx="1"/>
          </p:nvPr>
        </p:nvSpPr>
        <p:spPr>
          <a:xfrm>
            <a:off x="457200" y="1219200"/>
            <a:ext cx="8229600" cy="5334000"/>
          </a:xfrm>
        </p:spPr>
        <p:txBody>
          <a:bodyPr>
            <a:noAutofit/>
          </a:bodyPr>
          <a:lstStyle/>
          <a:p>
            <a:pPr>
              <a:buNone/>
            </a:pPr>
            <a:r>
              <a:rPr lang="en-US" sz="800" dirty="0" smtClean="0">
                <a:latin typeface="Courier New" pitchFamily="49" charset="0"/>
                <a:cs typeface="Courier New" pitchFamily="49" charset="0"/>
              </a:rPr>
              <a:t>6526389 2       208816562       </a:t>
            </a:r>
            <a:r>
              <a:rPr lang="en-US" sz="800" dirty="0" err="1" smtClean="0">
                <a:latin typeface="Courier New" pitchFamily="49" charset="0"/>
                <a:cs typeface="Courier New" pitchFamily="49" charset="0"/>
              </a:rPr>
              <a:t>exon</a:t>
            </a:r>
            <a:endParaRPr lang="en-US" sz="800" dirty="0" smtClean="0">
              <a:latin typeface="Courier New" pitchFamily="49" charset="0"/>
              <a:cs typeface="Courier New" pitchFamily="49" charset="0"/>
            </a:endParaRPr>
          </a:p>
          <a:p>
            <a:pPr>
              <a:buNone/>
            </a:pPr>
            <a:r>
              <a:rPr lang="en-US" sz="800" dirty="0" smtClean="0">
                <a:latin typeface="Courier New" pitchFamily="49" charset="0"/>
                <a:cs typeface="Courier New" pitchFamily="49" charset="0"/>
              </a:rPr>
              <a:t>        ns:             208816562       C       T       ENST00000345146 IDH1-001        178     V&gt;&gt;&gt;I   EITYTP</a:t>
            </a:r>
          </a:p>
          <a:p>
            <a:pPr>
              <a:buNone/>
            </a:pPr>
            <a:r>
              <a:rPr lang="en-US" sz="800" dirty="0" smtClean="0">
                <a:latin typeface="Courier New" pitchFamily="49" charset="0"/>
                <a:cs typeface="Courier New" pitchFamily="49" charset="0"/>
              </a:rPr>
              <a:t>SDGTQKVTYLVHNFEEGGG*V*AMGMYNQDKSIEDFAHSSFQMALSKG</a:t>
            </a:r>
          </a:p>
          <a:p>
            <a:pPr>
              <a:buNone/>
            </a:pPr>
            <a:r>
              <a:rPr lang="en-US" sz="800" dirty="0" smtClean="0">
                <a:latin typeface="Courier New" pitchFamily="49" charset="0"/>
                <a:cs typeface="Courier New" pitchFamily="49" charset="0"/>
              </a:rPr>
              <a:t>        10      11      NA10851 normal  tissue          130</a:t>
            </a:r>
          </a:p>
          <a:p>
            <a:pPr>
              <a:buNone/>
            </a:pPr>
            <a:r>
              <a:rPr lang="en-US" sz="800" dirty="0" smtClean="0">
                <a:latin typeface="Courier New" pitchFamily="49" charset="0"/>
                <a:cs typeface="Courier New" pitchFamily="49" charset="0"/>
              </a:rPr>
              <a:t>        3       4       NA11831 normal  tissue          141</a:t>
            </a:r>
          </a:p>
          <a:p>
            <a:pPr>
              <a:buNone/>
            </a:pPr>
            <a:r>
              <a:rPr lang="en-US" sz="800" dirty="0" smtClean="0">
                <a:latin typeface="Courier New" pitchFamily="49" charset="0"/>
                <a:cs typeface="Courier New" pitchFamily="49" charset="0"/>
              </a:rPr>
              <a:t>        46      120     HS1795  cancer  tissue          1144</a:t>
            </a:r>
          </a:p>
          <a:p>
            <a:pPr>
              <a:buNone/>
            </a:pPr>
            <a:r>
              <a:rPr lang="en-US" sz="800" dirty="0" smtClean="0">
                <a:latin typeface="Courier New" pitchFamily="49" charset="0"/>
                <a:cs typeface="Courier New" pitchFamily="49" charset="0"/>
              </a:rPr>
              <a:t>        2       5       HS2160  cancer  tissue          1150</a:t>
            </a:r>
          </a:p>
          <a:p>
            <a:pPr>
              <a:buNone/>
            </a:pPr>
            <a:r>
              <a:rPr lang="en-US" sz="800" dirty="0" smtClean="0">
                <a:latin typeface="Courier New" pitchFamily="49" charset="0"/>
                <a:cs typeface="Courier New" pitchFamily="49" charset="0"/>
              </a:rPr>
              <a:t>        18      35      HS1794  cancer  tissue          1296</a:t>
            </a:r>
          </a:p>
          <a:p>
            <a:pPr>
              <a:buNone/>
            </a:pPr>
            <a:r>
              <a:rPr lang="en-US" sz="800" dirty="0" smtClean="0">
                <a:latin typeface="Courier New" pitchFamily="49" charset="0"/>
                <a:cs typeface="Courier New" pitchFamily="49" charset="0"/>
              </a:rPr>
              <a:t>        28      46      HS1884  normal  tissue          1306</a:t>
            </a:r>
          </a:p>
          <a:p>
            <a:pPr>
              <a:buNone/>
            </a:pPr>
            <a:r>
              <a:rPr lang="en-US" sz="800" dirty="0" smtClean="0">
                <a:latin typeface="Courier New" pitchFamily="49" charset="0"/>
                <a:cs typeface="Courier New" pitchFamily="49" charset="0"/>
              </a:rPr>
              <a:t>        40      </a:t>
            </a:r>
            <a:r>
              <a:rPr lang="en-US" sz="800" dirty="0" err="1" smtClean="0">
                <a:latin typeface="Courier New" pitchFamily="49" charset="0"/>
                <a:cs typeface="Courier New" pitchFamily="49" charset="0"/>
              </a:rPr>
              <a:t>40</a:t>
            </a:r>
            <a:r>
              <a:rPr lang="en-US" sz="800" dirty="0" smtClean="0">
                <a:latin typeface="Courier New" pitchFamily="49" charset="0"/>
                <a:cs typeface="Courier New" pitchFamily="49" charset="0"/>
              </a:rPr>
              <a:t>      HS1805  cancer  </a:t>
            </a:r>
            <a:r>
              <a:rPr lang="en-US" sz="800" dirty="0" err="1" smtClean="0">
                <a:latin typeface="Courier New" pitchFamily="49" charset="0"/>
                <a:cs typeface="Courier New" pitchFamily="49" charset="0"/>
              </a:rPr>
              <a:t>cell_line</a:t>
            </a:r>
            <a:r>
              <a:rPr lang="en-US" sz="800" dirty="0" smtClean="0">
                <a:latin typeface="Courier New" pitchFamily="49" charset="0"/>
                <a:cs typeface="Courier New" pitchFamily="49" charset="0"/>
              </a:rPr>
              <a:t>               1316</a:t>
            </a:r>
          </a:p>
          <a:p>
            <a:pPr>
              <a:buNone/>
            </a:pPr>
            <a:r>
              <a:rPr lang="en-US" sz="800" dirty="0" smtClean="0">
                <a:latin typeface="Courier New" pitchFamily="49" charset="0"/>
                <a:cs typeface="Courier New" pitchFamily="49" charset="0"/>
              </a:rPr>
              <a:t>        19      39      HS1794_P        cancer  tissue          1338</a:t>
            </a:r>
          </a:p>
          <a:p>
            <a:pPr>
              <a:buNone/>
            </a:pPr>
            <a:r>
              <a:rPr lang="en-US" sz="800" dirty="0" smtClean="0">
                <a:latin typeface="Courier New" pitchFamily="49" charset="0"/>
                <a:cs typeface="Courier New" pitchFamily="49" charset="0"/>
              </a:rPr>
              <a:t>        37      60      HS1884_P        normal  tissue          1348</a:t>
            </a:r>
          </a:p>
          <a:p>
            <a:pPr>
              <a:buNone/>
            </a:pPr>
            <a:r>
              <a:rPr lang="en-US" sz="800" dirty="0" smtClean="0">
                <a:latin typeface="Courier New" pitchFamily="49" charset="0"/>
                <a:cs typeface="Courier New" pitchFamily="49" charset="0"/>
              </a:rPr>
              <a:t>        8       29      HS1085  cancer  tissue          1386</a:t>
            </a:r>
          </a:p>
          <a:p>
            <a:pPr>
              <a:buNone/>
            </a:pPr>
            <a:r>
              <a:rPr lang="en-US" sz="800" dirty="0" smtClean="0">
                <a:latin typeface="Courier New" pitchFamily="49" charset="0"/>
                <a:cs typeface="Courier New" pitchFamily="49" charset="0"/>
              </a:rPr>
              <a:t>        13      22      A00005  cancer  tissue          1400</a:t>
            </a:r>
          </a:p>
          <a:p>
            <a:pPr>
              <a:buNone/>
            </a:pPr>
            <a:r>
              <a:rPr lang="en-US" sz="800" dirty="0" smtClean="0">
                <a:latin typeface="Courier New" pitchFamily="49" charset="0"/>
                <a:cs typeface="Courier New" pitchFamily="49" charset="0"/>
              </a:rPr>
              <a:t>        22      57      A00017  cancer  tissue          1411</a:t>
            </a:r>
          </a:p>
          <a:p>
            <a:pPr>
              <a:buNone/>
            </a:pPr>
            <a:r>
              <a:rPr lang="en-US" sz="800" dirty="0" smtClean="0">
                <a:latin typeface="Courier New" pitchFamily="49" charset="0"/>
                <a:cs typeface="Courier New" pitchFamily="49" charset="0"/>
              </a:rPr>
              <a:t>        56      112     A00027  cancer  tissue          1421</a:t>
            </a:r>
          </a:p>
          <a:p>
            <a:pPr>
              <a:buNone/>
            </a:pPr>
            <a:r>
              <a:rPr lang="en-US" sz="800" dirty="0" smtClean="0">
                <a:latin typeface="Courier New" pitchFamily="49" charset="0"/>
                <a:cs typeface="Courier New" pitchFamily="49" charset="0"/>
              </a:rPr>
              <a:t>106     194     A00179  cancer  tissue          1561</a:t>
            </a:r>
          </a:p>
          <a:p>
            <a:pPr>
              <a:buNone/>
            </a:pPr>
            <a:r>
              <a:rPr lang="en-US" sz="800" dirty="0" smtClean="0">
                <a:latin typeface="Courier New" pitchFamily="49" charset="0"/>
                <a:cs typeface="Courier New" pitchFamily="49" charset="0"/>
              </a:rPr>
              <a:t>        23      48      A00185  cancer  tissue          1565</a:t>
            </a:r>
          </a:p>
          <a:p>
            <a:pPr>
              <a:buNone/>
            </a:pPr>
            <a:r>
              <a:rPr lang="en-US" sz="800" dirty="0" smtClean="0">
                <a:latin typeface="Courier New" pitchFamily="49" charset="0"/>
                <a:cs typeface="Courier New" pitchFamily="49" charset="0"/>
              </a:rPr>
              <a:t>        49      104     A00187  cancer  tissue          1567</a:t>
            </a:r>
          </a:p>
          <a:p>
            <a:pPr>
              <a:buNone/>
            </a:pPr>
            <a:r>
              <a:rPr lang="en-US" sz="800" dirty="0" smtClean="0">
                <a:latin typeface="Courier New" pitchFamily="49" charset="0"/>
                <a:cs typeface="Courier New" pitchFamily="49" charset="0"/>
              </a:rPr>
              <a:t>        36      72      HS2308  normal  tissue          1597</a:t>
            </a:r>
          </a:p>
          <a:p>
            <a:pPr>
              <a:buNone/>
            </a:pPr>
            <a:r>
              <a:rPr lang="en-US" sz="800" dirty="0" smtClean="0">
                <a:latin typeface="Courier New" pitchFamily="49" charset="0"/>
                <a:cs typeface="Courier New" pitchFamily="49" charset="0"/>
              </a:rPr>
              <a:t>        36      81      HS2309  normal  tissue          1598</a:t>
            </a:r>
          </a:p>
          <a:p>
            <a:pPr>
              <a:buNone/>
            </a:pPr>
            <a:r>
              <a:rPr lang="en-US" sz="800" dirty="0" smtClean="0">
                <a:latin typeface="Courier New" pitchFamily="49" charset="0"/>
                <a:cs typeface="Courier New" pitchFamily="49" charset="0"/>
              </a:rPr>
              <a:t>        11      25      HCT20148        normal  tissue          1609</a:t>
            </a:r>
          </a:p>
          <a:p>
            <a:pPr>
              <a:buNone/>
            </a:pPr>
            <a:r>
              <a:rPr lang="en-US" sz="800" dirty="0" smtClean="0">
                <a:latin typeface="Courier New" pitchFamily="49" charset="0"/>
                <a:cs typeface="Courier New" pitchFamily="49" charset="0"/>
              </a:rPr>
              <a:t>        22      47      HS2488  normal  tissue          1619</a:t>
            </a:r>
          </a:p>
          <a:p>
            <a:pPr>
              <a:buNone/>
            </a:pPr>
            <a:r>
              <a:rPr lang="en-US" sz="800" dirty="0" smtClean="0">
                <a:latin typeface="Courier New" pitchFamily="49" charset="0"/>
                <a:cs typeface="Courier New" pitchFamily="49" charset="0"/>
              </a:rPr>
              <a:t>        19      34      HS2490  normal  tissue          1621</a:t>
            </a:r>
          </a:p>
          <a:p>
            <a:pPr>
              <a:buNone/>
            </a:pPr>
            <a:r>
              <a:rPr lang="en-US" sz="800" dirty="0" smtClean="0">
                <a:latin typeface="Courier New" pitchFamily="49" charset="0"/>
                <a:cs typeface="Courier New" pitchFamily="49" charset="0"/>
              </a:rPr>
              <a:t>        25      48      A00036_T        cancer  tissue          1636</a:t>
            </a:r>
          </a:p>
          <a:p>
            <a:pPr>
              <a:buNone/>
            </a:pPr>
            <a:r>
              <a:rPr lang="en-US" sz="800" dirty="0" smtClean="0">
                <a:latin typeface="Courier New" pitchFamily="49" charset="0"/>
                <a:cs typeface="Courier New" pitchFamily="49" charset="0"/>
              </a:rPr>
              <a:t>        17      37      A00079_T        cancer  tissue          1637</a:t>
            </a:r>
          </a:p>
          <a:p>
            <a:pPr>
              <a:buNone/>
            </a:pPr>
            <a:r>
              <a:rPr lang="en-US" sz="800" dirty="0" smtClean="0">
                <a:latin typeface="Courier New" pitchFamily="49" charset="0"/>
                <a:cs typeface="Courier New" pitchFamily="49" charset="0"/>
              </a:rPr>
              <a:t>        17      31      A00050_T        cancer  tissue          1645</a:t>
            </a:r>
          </a:p>
          <a:p>
            <a:pPr>
              <a:buNone/>
            </a:pPr>
            <a:r>
              <a:rPr lang="en-US" sz="800" dirty="0" smtClean="0">
                <a:latin typeface="Courier New" pitchFamily="49" charset="0"/>
                <a:cs typeface="Courier New" pitchFamily="49" charset="0"/>
              </a:rPr>
              <a:t>        14      36      A00050_N        normal  tissue          1664</a:t>
            </a:r>
          </a:p>
          <a:p>
            <a:pPr>
              <a:buNone/>
            </a:pPr>
            <a:r>
              <a:rPr lang="en-US" sz="800" dirty="0" smtClean="0">
                <a:latin typeface="Courier New" pitchFamily="49" charset="0"/>
                <a:cs typeface="Courier New" pitchFamily="49" charset="0"/>
              </a:rPr>
              <a:t>        19      33      A00079_N        normal  tissue          1671</a:t>
            </a:r>
          </a:p>
          <a:p>
            <a:pPr>
              <a:buNone/>
            </a:pPr>
            <a:r>
              <a:rPr lang="en-US" sz="800" dirty="0" smtClean="0">
                <a:latin typeface="Courier New" pitchFamily="49" charset="0"/>
                <a:cs typeface="Courier New" pitchFamily="49" charset="0"/>
              </a:rPr>
              <a:t>        19      42      A00036_N        normal  tissue          1677</a:t>
            </a:r>
          </a:p>
          <a:p>
            <a:pPr>
              <a:buNone/>
            </a:pPr>
            <a:r>
              <a:rPr lang="en-US" sz="800" dirty="0" smtClean="0">
                <a:latin typeface="Courier New" pitchFamily="49" charset="0"/>
                <a:cs typeface="Courier New" pitchFamily="49" charset="0"/>
              </a:rPr>
              <a:t>        10      29      HS2424  normal  tissue          1684</a:t>
            </a:r>
          </a:p>
          <a:p>
            <a:pPr>
              <a:buNone/>
            </a:pPr>
            <a:r>
              <a:rPr lang="en-US" sz="800" dirty="0" smtClean="0">
                <a:latin typeface="Courier New" pitchFamily="49" charset="0"/>
                <a:cs typeface="Courier New" pitchFamily="49" charset="0"/>
              </a:rPr>
              <a:t>        13      14      HS2423  cancer  tissue          1711</a:t>
            </a:r>
          </a:p>
          <a:p>
            <a:pPr>
              <a:buNone/>
            </a:pPr>
            <a:r>
              <a:rPr lang="en-US" sz="800" dirty="0" smtClean="0">
                <a:latin typeface="Courier New" pitchFamily="49" charset="0"/>
                <a:cs typeface="Courier New" pitchFamily="49" charset="0"/>
              </a:rPr>
              <a:t>        an:     rs34218846      dbsnp129        </a:t>
            </a:r>
            <a:r>
              <a:rPr lang="en-US" sz="800" dirty="0" err="1" smtClean="0">
                <a:latin typeface="Courier New" pitchFamily="49" charset="0"/>
                <a:cs typeface="Courier New" pitchFamily="49" charset="0"/>
              </a:rPr>
              <a:t>dbSNP</a:t>
            </a:r>
            <a:r>
              <a:rPr lang="en-US" sz="800" dirty="0" smtClean="0">
                <a:latin typeface="Courier New" pitchFamily="49" charset="0"/>
                <a:cs typeface="Courier New" pitchFamily="49" charset="0"/>
              </a:rPr>
              <a:t> database version 129</a:t>
            </a:r>
          </a:p>
          <a:p>
            <a:pPr>
              <a:buNone/>
            </a:pPr>
            <a:r>
              <a:rPr lang="en-US" sz="800" dirty="0" smtClean="0">
                <a:latin typeface="Courier New" pitchFamily="49" charset="0"/>
                <a:cs typeface="Courier New" pitchFamily="49" charset="0"/>
              </a:rPr>
              <a:t>        an:     rs34218846      dbsnp130        </a:t>
            </a:r>
            <a:r>
              <a:rPr lang="en-US" sz="800" dirty="0" err="1" smtClean="0">
                <a:latin typeface="Courier New" pitchFamily="49" charset="0"/>
                <a:cs typeface="Courier New" pitchFamily="49" charset="0"/>
              </a:rPr>
              <a:t>dbsnp_annotation</a:t>
            </a:r>
            <a:endParaRPr lang="en-US" sz="800" dirty="0" smtClean="0">
              <a:latin typeface="Courier New" pitchFamily="49" charset="0"/>
              <a:cs typeface="Courier New" pitchFamily="49" charset="0"/>
            </a:endParaRPr>
          </a:p>
          <a:p>
            <a:pPr>
              <a:buNone/>
            </a:pPr>
            <a:endParaRPr lang="en-US" sz="800" dirty="0">
              <a:latin typeface="Courier New" pitchFamily="49" charset="0"/>
              <a:cs typeface="Courier New" pitchFamily="49" charset="0"/>
            </a:endParaRPr>
          </a:p>
        </p:txBody>
      </p:sp>
      <p:sp>
        <p:nvSpPr>
          <p:cNvPr id="4" name="TextBox 3"/>
          <p:cNvSpPr txBox="1"/>
          <p:nvPr/>
        </p:nvSpPr>
        <p:spPr>
          <a:xfrm>
            <a:off x="5562600" y="2514600"/>
            <a:ext cx="2971800" cy="1200329"/>
          </a:xfrm>
          <a:prstGeom prst="rect">
            <a:avLst/>
          </a:prstGeom>
          <a:noFill/>
        </p:spPr>
        <p:txBody>
          <a:bodyPr wrap="square" rtlCol="0">
            <a:spAutoFit/>
          </a:bodyPr>
          <a:lstStyle/>
          <a:p>
            <a:r>
              <a:rPr lang="en-US" dirty="0" smtClean="0"/>
              <a:t>SNV is seen in a number of other cancer and normal tissue libraries and is also seen in </a:t>
            </a:r>
            <a:r>
              <a:rPr lang="en-US" dirty="0" err="1" smtClean="0"/>
              <a:t>dbSNP</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2) Searching </a:t>
            </a:r>
            <a:r>
              <a:rPr lang="en-US" sz="3600" dirty="0" smtClean="0"/>
              <a:t>for the canonical mutation in </a:t>
            </a:r>
            <a:r>
              <a:rPr lang="en-US" sz="3600" dirty="0" smtClean="0"/>
              <a:t>IDH1 (in patient 54) </a:t>
            </a:r>
            <a:r>
              <a:rPr lang="en-US" sz="3600" dirty="0" smtClean="0"/>
              <a:t>in other samples</a:t>
            </a:r>
            <a:endParaRPr lang="en-US" sz="3600" dirty="0"/>
          </a:p>
        </p:txBody>
      </p:sp>
      <p:sp>
        <p:nvSpPr>
          <p:cNvPr id="3" name="Content Placeholder 2"/>
          <p:cNvSpPr>
            <a:spLocks noGrp="1"/>
          </p:cNvSpPr>
          <p:nvPr>
            <p:ph idx="1"/>
          </p:nvPr>
        </p:nvSpPr>
        <p:spPr>
          <a:xfrm>
            <a:off x="457200" y="1600201"/>
            <a:ext cx="8229600" cy="3886200"/>
          </a:xfrm>
        </p:spPr>
        <p:txBody>
          <a:bodyPr>
            <a:normAutofit fontScale="47500" lnSpcReduction="20000"/>
          </a:bodyPr>
          <a:lstStyle/>
          <a:p>
            <a:pPr>
              <a:buNone/>
            </a:pPr>
            <a:r>
              <a:rPr lang="en-US" dirty="0" smtClean="0">
                <a:latin typeface="Courier New" pitchFamily="49" charset="0"/>
                <a:cs typeface="Courier New" pitchFamily="49" charset="0"/>
              </a:rPr>
              <a:t>79335777        2       208821357       </a:t>
            </a:r>
            <a:r>
              <a:rPr lang="en-US" dirty="0" err="1" smtClean="0">
                <a:latin typeface="Courier New" pitchFamily="49" charset="0"/>
                <a:cs typeface="Courier New" pitchFamily="49" charset="0"/>
              </a:rPr>
              <a:t>exon</a:t>
            </a:r>
            <a:endParaRPr lang="en-US" dirty="0" smtClean="0">
              <a:latin typeface="Courier New" pitchFamily="49" charset="0"/>
              <a:cs typeface="Courier New" pitchFamily="49" charset="0"/>
            </a:endParaRPr>
          </a:p>
          <a:p>
            <a:pPr>
              <a:buNone/>
            </a:pPr>
            <a:r>
              <a:rPr lang="en-US" dirty="0" smtClean="0">
                <a:latin typeface="Courier New" pitchFamily="49" charset="0"/>
                <a:cs typeface="Courier New" pitchFamily="49" charset="0"/>
              </a:rPr>
              <a:t>        ns:             208821357       C       T       ENST00000345146 IDH1-001        132     R&gt;&gt;&gt;H   VFREAIICKNIPRLVSGWVKPIIIG*R*HAYGDQYRATDFVVPGPGKVEITYTP</a:t>
            </a:r>
          </a:p>
          <a:p>
            <a:pPr>
              <a:buNone/>
            </a:pPr>
            <a:r>
              <a:rPr lang="en-US" dirty="0" smtClean="0">
                <a:ln w="10541" cmpd="sng">
                  <a:noFill/>
                  <a:prstDash val="solid"/>
                </a:ln>
                <a:latin typeface="Courier New" pitchFamily="49" charset="0"/>
                <a:cs typeface="Courier New" pitchFamily="49" charset="0"/>
              </a:rPr>
              <a:t>        36      82      HS1893  cancer  tissue          1355</a:t>
            </a:r>
          </a:p>
          <a:p>
            <a:pPr>
              <a:buNone/>
            </a:pPr>
            <a:r>
              <a:rPr lang="en-US" dirty="0" smtClean="0">
                <a:ln w="10541" cmpd="sng">
                  <a:noFill/>
                  <a:prstDash val="solid"/>
                </a:ln>
                <a:latin typeface="Courier New" pitchFamily="49" charset="0"/>
                <a:cs typeface="Courier New" pitchFamily="49" charset="0"/>
              </a:rPr>
              <a:t>        72      146     HS2040  cancer  tissue          1357</a:t>
            </a:r>
          </a:p>
          <a:p>
            <a:pPr>
              <a:buNone/>
            </a:pPr>
            <a:r>
              <a:rPr lang="en-US" dirty="0" smtClean="0">
                <a:ln w="10541" cmpd="sng">
                  <a:noFill/>
                  <a:prstDash val="solid"/>
                </a:ln>
                <a:latin typeface="Courier New" pitchFamily="49" charset="0"/>
                <a:cs typeface="Courier New" pitchFamily="49" charset="0"/>
              </a:rPr>
              <a:t>        68      148     HS2042  cancer  tissue          1359</a:t>
            </a:r>
          </a:p>
          <a:p>
            <a:pPr>
              <a:buNone/>
            </a:pPr>
            <a:r>
              <a:rPr lang="en-US" dirty="0" smtClean="0">
                <a:ln w="10541" cmpd="sng">
                  <a:noFill/>
                  <a:prstDash val="solid"/>
                </a:ln>
                <a:latin typeface="Courier New" pitchFamily="49" charset="0"/>
                <a:cs typeface="Courier New" pitchFamily="49" charset="0"/>
              </a:rPr>
              <a:t>        1       203     HS2045  cancer  tissue          1361</a:t>
            </a:r>
          </a:p>
          <a:p>
            <a:pPr>
              <a:buNone/>
            </a:pPr>
            <a:r>
              <a:rPr lang="en-US" dirty="0" smtClean="0">
                <a:ln w="10541" cmpd="sng">
                  <a:noFill/>
                  <a:prstDash val="solid"/>
                </a:ln>
                <a:latin typeface="Courier New" pitchFamily="49" charset="0"/>
                <a:cs typeface="Courier New" pitchFamily="49" charset="0"/>
              </a:rPr>
              <a:t>        82      165     HS1084  cancer  tissue          1385</a:t>
            </a:r>
          </a:p>
          <a:p>
            <a:pPr>
              <a:buNone/>
            </a:pPr>
            <a:r>
              <a:rPr lang="en-US" dirty="0" smtClean="0">
                <a:ln w="10541" cmpd="sng">
                  <a:noFill/>
                  <a:prstDash val="solid"/>
                </a:ln>
                <a:latin typeface="Courier New" pitchFamily="49" charset="0"/>
                <a:cs typeface="Courier New" pitchFamily="49" charset="0"/>
              </a:rPr>
              <a:t>        28      60      HS1085  cancer  tissue          1386</a:t>
            </a:r>
          </a:p>
          <a:p>
            <a:pPr>
              <a:buNone/>
            </a:pPr>
            <a:r>
              <a:rPr lang="en-US" dirty="0" smtClean="0">
                <a:latin typeface="Courier New" pitchFamily="49" charset="0"/>
                <a:cs typeface="Courier New" pitchFamily="49" charset="0"/>
              </a:rPr>
              <a:t>        5       8       A00021  cancer  tissue          1415</a:t>
            </a:r>
          </a:p>
          <a:p>
            <a:pPr>
              <a:buNone/>
            </a:pPr>
            <a:r>
              <a:rPr lang="en-US" dirty="0" smtClean="0">
                <a:latin typeface="Courier New" pitchFamily="49" charset="0"/>
                <a:cs typeface="Courier New" pitchFamily="49" charset="0"/>
              </a:rPr>
              <a:t>        30      88      A00041  cancer  tissue          1435</a:t>
            </a:r>
          </a:p>
          <a:p>
            <a:pPr>
              <a:buNone/>
            </a:pPr>
            <a:r>
              <a:rPr lang="en-US" dirty="0" smtClean="0">
                <a:latin typeface="Courier New" pitchFamily="49" charset="0"/>
                <a:cs typeface="Courier New" pitchFamily="49" charset="0"/>
              </a:rPr>
              <a:t>        25      56      A00092  cancer  tissue          1479</a:t>
            </a:r>
          </a:p>
          <a:p>
            <a:pPr>
              <a:buNone/>
            </a:pPr>
            <a:r>
              <a:rPr lang="en-US" dirty="0" smtClean="0">
                <a:latin typeface="Courier New" pitchFamily="49" charset="0"/>
                <a:cs typeface="Courier New" pitchFamily="49" charset="0"/>
              </a:rPr>
              <a:t>        96      200     A00096  cancer  tissue          1482</a:t>
            </a:r>
            <a:r>
              <a:rPr lang="en-US" dirty="0" smtClean="0">
                <a:ln w="10541" cmpd="sng">
                  <a:noFill/>
                  <a:prstDash val="solid"/>
                </a:ln>
                <a:solidFill>
                  <a:srgbClr val="000000"/>
                </a:solidFill>
                <a:latin typeface="Courier New" pitchFamily="49" charset="0"/>
                <a:cs typeface="Courier New" pitchFamily="49" charset="0"/>
              </a:rPr>
              <a:t>        </a:t>
            </a:r>
          </a:p>
          <a:p>
            <a:pPr>
              <a:buNone/>
            </a:pPr>
            <a:r>
              <a:rPr lang="en-US" dirty="0" smtClean="0">
                <a:ln w="10541" cmpd="sng">
                  <a:noFill/>
                  <a:prstDash val="solid"/>
                </a:ln>
                <a:solidFill>
                  <a:srgbClr val="000000"/>
                </a:solidFill>
                <a:latin typeface="Courier New" pitchFamily="49" charset="0"/>
                <a:cs typeface="Courier New" pitchFamily="49" charset="0"/>
              </a:rPr>
              <a:t>		6	25      HS2425  cancer  tissue          1712</a:t>
            </a:r>
          </a:p>
          <a:p>
            <a:pPr>
              <a:buNone/>
            </a:pPr>
            <a:r>
              <a:rPr lang="en-US" dirty="0" smtClean="0">
                <a:latin typeface="Courier New" pitchFamily="49" charset="0"/>
                <a:cs typeface="Courier New" pitchFamily="49" charset="0"/>
              </a:rPr>
              <a:t>        21      55      A00575  cancer  tissue          1727</a:t>
            </a:r>
          </a:p>
          <a:p>
            <a:pPr>
              <a:buNone/>
            </a:pPr>
            <a:endParaRPr lang="en-US" dirty="0">
              <a:latin typeface="Courier New" pitchFamily="49" charset="0"/>
              <a:cs typeface="Courier New" pitchFamily="49" charset="0"/>
            </a:endParaRPr>
          </a:p>
        </p:txBody>
      </p:sp>
      <p:sp>
        <p:nvSpPr>
          <p:cNvPr id="4" name="TextBox 3"/>
          <p:cNvSpPr txBox="1"/>
          <p:nvPr/>
        </p:nvSpPr>
        <p:spPr>
          <a:xfrm>
            <a:off x="457200" y="5846802"/>
            <a:ext cx="8229600" cy="553998"/>
          </a:xfrm>
          <a:prstGeom prst="rect">
            <a:avLst/>
          </a:prstGeom>
          <a:noFill/>
        </p:spPr>
        <p:txBody>
          <a:bodyPr wrap="square" rtlCol="0">
            <a:spAutoFit/>
          </a:bodyPr>
          <a:lstStyle/>
          <a:p>
            <a:r>
              <a:rPr lang="en-US" sz="1000" dirty="0" smtClean="0">
                <a:latin typeface="Arial Narrow" pitchFamily="34" charset="0"/>
              </a:rPr>
              <a:t>2 208821357 C Y T 25   IDH1 </a:t>
            </a:r>
            <a:r>
              <a:rPr lang="en-US" sz="1000" dirty="0" smtClean="0">
                <a:latin typeface="Arial Narrow" pitchFamily="34" charset="0"/>
                <a:hlinkClick r:id="rId3"/>
              </a:rPr>
              <a:t>ENSG00000138413</a:t>
            </a:r>
            <a:r>
              <a:rPr lang="en-US" sz="1000" dirty="0" smtClean="0">
                <a:latin typeface="Arial Narrow" pitchFamily="34" charset="0"/>
              </a:rPr>
              <a:t> </a:t>
            </a:r>
            <a:r>
              <a:rPr lang="en-US" sz="1000" dirty="0" smtClean="0">
                <a:latin typeface="Arial Narrow" pitchFamily="34" charset="0"/>
                <a:hlinkClick r:id="rId4"/>
              </a:rPr>
              <a:t>ENST00000345146</a:t>
            </a:r>
            <a:r>
              <a:rPr lang="en-US" sz="1000" dirty="0" smtClean="0">
                <a:latin typeface="Arial Narrow" pitchFamily="34" charset="0"/>
              </a:rPr>
              <a:t> 395 132 R H VFREAIICKNIPRLVSGWVKPIIIG=R=HAYGDQYRATDFVVPGPGKVEITYT </a:t>
            </a:r>
            <a:br>
              <a:rPr lang="en-US" sz="1000" dirty="0" smtClean="0">
                <a:latin typeface="Arial Narrow" pitchFamily="34" charset="0"/>
              </a:rPr>
            </a:br>
            <a:r>
              <a:rPr lang="en-US" sz="1000" dirty="0" err="1" smtClean="0">
                <a:latin typeface="Arial Narrow" pitchFamily="34" charset="0"/>
              </a:rPr>
              <a:t>Isocitrate</a:t>
            </a:r>
            <a:r>
              <a:rPr lang="en-US" sz="1000" dirty="0" smtClean="0">
                <a:latin typeface="Arial Narrow" pitchFamily="34" charset="0"/>
              </a:rPr>
              <a:t> </a:t>
            </a:r>
            <a:r>
              <a:rPr lang="en-US" sz="1000" dirty="0" err="1" smtClean="0">
                <a:latin typeface="Arial Narrow" pitchFamily="34" charset="0"/>
              </a:rPr>
              <a:t>dehydrogenase</a:t>
            </a:r>
            <a:r>
              <a:rPr lang="en-US" sz="1000" dirty="0" smtClean="0">
                <a:latin typeface="Arial Narrow" pitchFamily="34" charset="0"/>
              </a:rPr>
              <a:t> [NADP] </a:t>
            </a:r>
            <a:r>
              <a:rPr lang="en-US" sz="1000" dirty="0" err="1" smtClean="0">
                <a:latin typeface="Arial Narrow" pitchFamily="34" charset="0"/>
              </a:rPr>
              <a:t>cytoplasmic</a:t>
            </a:r>
            <a:r>
              <a:rPr lang="en-US" sz="1000" dirty="0" smtClean="0">
                <a:latin typeface="Arial Narrow" pitchFamily="34" charset="0"/>
              </a:rPr>
              <a:t> (IDH)(EC 1.1.1.42)(</a:t>
            </a:r>
            <a:r>
              <a:rPr lang="en-US" sz="1000" dirty="0" err="1" smtClean="0">
                <a:latin typeface="Arial Narrow" pitchFamily="34" charset="0"/>
              </a:rPr>
              <a:t>Cytosolic</a:t>
            </a:r>
            <a:r>
              <a:rPr lang="en-US" sz="1000" dirty="0" smtClean="0">
                <a:latin typeface="Arial Narrow" pitchFamily="34" charset="0"/>
              </a:rPr>
              <a:t> NADP-</a:t>
            </a:r>
            <a:r>
              <a:rPr lang="en-US" sz="1000" dirty="0" err="1" smtClean="0">
                <a:latin typeface="Arial Narrow" pitchFamily="34" charset="0"/>
              </a:rPr>
              <a:t>isocitrate</a:t>
            </a:r>
            <a:r>
              <a:rPr lang="en-US" sz="1000" dirty="0" smtClean="0">
                <a:latin typeface="Arial Narrow" pitchFamily="34" charset="0"/>
              </a:rPr>
              <a:t> </a:t>
            </a:r>
            <a:r>
              <a:rPr lang="en-US" sz="1000" dirty="0" err="1" smtClean="0">
                <a:latin typeface="Arial Narrow" pitchFamily="34" charset="0"/>
              </a:rPr>
              <a:t>dehydrogenase</a:t>
            </a:r>
            <a:r>
              <a:rPr lang="en-US" sz="1000" dirty="0" smtClean="0">
                <a:latin typeface="Arial Narrow" pitchFamily="34" charset="0"/>
              </a:rPr>
              <a:t>)(</a:t>
            </a:r>
            <a:r>
              <a:rPr lang="en-US" sz="1000" dirty="0" err="1" smtClean="0">
                <a:latin typeface="Arial Narrow" pitchFamily="34" charset="0"/>
              </a:rPr>
              <a:t>Oxalosuccinate</a:t>
            </a:r>
            <a:r>
              <a:rPr lang="en-US" sz="1000" dirty="0" smtClean="0">
                <a:latin typeface="Arial Narrow" pitchFamily="34" charset="0"/>
              </a:rPr>
              <a:t> </a:t>
            </a:r>
            <a:r>
              <a:rPr lang="en-US" sz="1000" dirty="0" err="1" smtClean="0">
                <a:latin typeface="Arial Narrow" pitchFamily="34" charset="0"/>
              </a:rPr>
              <a:t>decarboxylase</a:t>
            </a:r>
            <a:r>
              <a:rPr lang="en-US" sz="1000" dirty="0" smtClean="0">
                <a:latin typeface="Arial Narrow" pitchFamily="34" charset="0"/>
              </a:rPr>
              <a:t>)(NADP(+)-specific ICDH)(IDP) [Source:UniProtKB/Swiss-Prot;Acc:O75874] </a:t>
            </a:r>
            <a:r>
              <a:rPr lang="en-US" sz="1000" dirty="0" smtClean="0">
                <a:latin typeface="Arial Narrow" pitchFamily="34" charset="0"/>
                <a:hlinkClick r:id="rId5"/>
              </a:rPr>
              <a:t>IDH1</a:t>
            </a:r>
            <a:r>
              <a:rPr lang="en-US" sz="1000" dirty="0" smtClean="0">
                <a:latin typeface="Arial Narrow" pitchFamily="34" charset="0"/>
              </a:rPr>
              <a:t> y </a:t>
            </a:r>
            <a:r>
              <a:rPr lang="en-US" sz="1000" dirty="0" err="1" smtClean="0">
                <a:latin typeface="Arial Narrow" pitchFamily="34" charset="0"/>
              </a:rPr>
              <a:t>y</a:t>
            </a:r>
            <a:endParaRPr lang="en-US" sz="1000" dirty="0">
              <a:latin typeface="Arial Narrow" pitchFamily="34" charset="0"/>
            </a:endParaRPr>
          </a:p>
        </p:txBody>
      </p:sp>
      <p:sp>
        <p:nvSpPr>
          <p:cNvPr id="5" name="Right Brace 4"/>
          <p:cNvSpPr/>
          <p:nvPr/>
        </p:nvSpPr>
        <p:spPr>
          <a:xfrm>
            <a:off x="7467600" y="3810000"/>
            <a:ext cx="152400" cy="838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Arrow Connector 6"/>
          <p:cNvCxnSpPr/>
          <p:nvPr/>
        </p:nvCxnSpPr>
        <p:spPr>
          <a:xfrm rot="5400000" flipH="1" flipV="1">
            <a:off x="7315200" y="4572000"/>
            <a:ext cx="6096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620000" y="3810000"/>
            <a:ext cx="752001" cy="646331"/>
          </a:xfrm>
          <a:prstGeom prst="rect">
            <a:avLst/>
          </a:prstGeom>
          <a:noFill/>
        </p:spPr>
        <p:txBody>
          <a:bodyPr wrap="none" rtlCol="0">
            <a:spAutoFit/>
          </a:bodyPr>
          <a:lstStyle/>
          <a:p>
            <a:r>
              <a:rPr lang="en-US" sz="1200" dirty="0" smtClean="0"/>
              <a:t>a</a:t>
            </a:r>
            <a:r>
              <a:rPr lang="en-US" sz="1200" dirty="0" smtClean="0"/>
              <a:t>cute </a:t>
            </a:r>
            <a:br>
              <a:rPr lang="en-US" sz="1200" dirty="0" smtClean="0"/>
            </a:br>
            <a:r>
              <a:rPr lang="en-US" sz="1200" dirty="0" smtClean="0"/>
              <a:t>myeloid </a:t>
            </a:r>
            <a:br>
              <a:rPr lang="en-US" sz="1200" dirty="0" smtClean="0"/>
            </a:br>
            <a:r>
              <a:rPr lang="en-US" sz="1200" dirty="0" smtClean="0"/>
              <a:t>leukemia</a:t>
            </a:r>
            <a:endParaRPr lang="en-US" sz="1200" dirty="0"/>
          </a:p>
        </p:txBody>
      </p:sp>
      <p:sp>
        <p:nvSpPr>
          <p:cNvPr id="9" name="TextBox 8"/>
          <p:cNvSpPr txBox="1"/>
          <p:nvPr/>
        </p:nvSpPr>
        <p:spPr>
          <a:xfrm>
            <a:off x="457200" y="5562600"/>
            <a:ext cx="1198598" cy="307777"/>
          </a:xfrm>
          <a:prstGeom prst="rect">
            <a:avLst/>
          </a:prstGeom>
          <a:noFill/>
        </p:spPr>
        <p:txBody>
          <a:bodyPr wrap="none" rtlCol="0">
            <a:spAutoFit/>
          </a:bodyPr>
          <a:lstStyle/>
          <a:p>
            <a:r>
              <a:rPr lang="en-US" sz="1400" dirty="0" smtClean="0"/>
              <a:t>QC measure…</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grpId="0" nodeType="clickEffect">
                                  <p:stCondLst>
                                    <p:cond delay="0"/>
                                  </p:stCondLst>
                                  <p:childTnLst>
                                    <p:set>
                                      <p:cBhvr override="childStyle">
                                        <p:cTn id="6" dur="indefinite"/>
                                        <p:tgtEl>
                                          <p:spTgt spid="3">
                                            <p:txEl>
                                              <p:pRg st="2" end="2"/>
                                            </p:txEl>
                                          </p:spTgt>
                                        </p:tgtEl>
                                        <p:attrNameLst>
                                          <p:attrName>style.fontStyle</p:attrName>
                                        </p:attrNameLst>
                                      </p:cBhvr>
                                      <p:to>
                                        <p:strVal val="normal"/>
                                      </p:to>
                                    </p:set>
                                    <p:set>
                                      <p:cBhvr override="childStyle">
                                        <p:cTn id="7" dur="indefinite"/>
                                        <p:tgtEl>
                                          <p:spTgt spid="3">
                                            <p:txEl>
                                              <p:pRg st="2" end="2"/>
                                            </p:txEl>
                                          </p:spTgt>
                                        </p:tgtEl>
                                        <p:attrNameLst>
                                          <p:attrName>style.fontWeight</p:attrName>
                                        </p:attrNameLst>
                                      </p:cBhvr>
                                      <p:to>
                                        <p:strVal val="bold"/>
                                      </p:to>
                                    </p:set>
                                    <p:set>
                                      <p:cBhvr override="childStyle">
                                        <p:cTn id="8" dur="indefinite"/>
                                        <p:tgtEl>
                                          <p:spTgt spid="3">
                                            <p:txEl>
                                              <p:pRg st="2" end="2"/>
                                            </p:txEl>
                                          </p:spTgt>
                                        </p:tgtEl>
                                        <p:attrNameLst>
                                          <p:attrName>style.textDecorationUnderline</p:attrName>
                                        </p:attrNameLst>
                                      </p:cBhvr>
                                      <p:to>
                                        <p:strVal val="false"/>
                                      </p:to>
                                    </p:set>
                                  </p:childTnLst>
                                </p:cTn>
                              </p:par>
                              <p:par>
                                <p:cTn id="9" presetID="5" presetClass="emph" presetSubtype="1" grpId="0" nodeType="withEffect">
                                  <p:stCondLst>
                                    <p:cond delay="0"/>
                                  </p:stCondLst>
                                  <p:childTnLst>
                                    <p:set>
                                      <p:cBhvr override="childStyle">
                                        <p:cTn id="10" dur="indefinite"/>
                                        <p:tgtEl>
                                          <p:spTgt spid="3">
                                            <p:txEl>
                                              <p:pRg st="3" end="3"/>
                                            </p:txEl>
                                          </p:spTgt>
                                        </p:tgtEl>
                                        <p:attrNameLst>
                                          <p:attrName>style.fontStyle</p:attrName>
                                        </p:attrNameLst>
                                      </p:cBhvr>
                                      <p:to>
                                        <p:strVal val="normal"/>
                                      </p:to>
                                    </p:set>
                                    <p:set>
                                      <p:cBhvr override="childStyle">
                                        <p:cTn id="11" dur="indefinite"/>
                                        <p:tgtEl>
                                          <p:spTgt spid="3">
                                            <p:txEl>
                                              <p:pRg st="3" end="3"/>
                                            </p:txEl>
                                          </p:spTgt>
                                        </p:tgtEl>
                                        <p:attrNameLst>
                                          <p:attrName>style.fontWeight</p:attrName>
                                        </p:attrNameLst>
                                      </p:cBhvr>
                                      <p:to>
                                        <p:strVal val="bold"/>
                                      </p:to>
                                    </p:set>
                                    <p:set>
                                      <p:cBhvr override="childStyle">
                                        <p:cTn id="12" dur="indefinite"/>
                                        <p:tgtEl>
                                          <p:spTgt spid="3">
                                            <p:txEl>
                                              <p:pRg st="3" end="3"/>
                                            </p:txEl>
                                          </p:spTgt>
                                        </p:tgtEl>
                                        <p:attrNameLst>
                                          <p:attrName>style.textDecorationUnderline</p:attrName>
                                        </p:attrNameLst>
                                      </p:cBhvr>
                                      <p:to>
                                        <p:strVal val="false"/>
                                      </p:to>
                                    </p:set>
                                  </p:childTnLst>
                                </p:cTn>
                              </p:par>
                              <p:par>
                                <p:cTn id="13" presetID="5" presetClass="emph" presetSubtype="1" grpId="0" nodeType="withEffect">
                                  <p:stCondLst>
                                    <p:cond delay="0"/>
                                  </p:stCondLst>
                                  <p:childTnLst>
                                    <p:set>
                                      <p:cBhvr override="childStyle">
                                        <p:cTn id="14" dur="indefinite"/>
                                        <p:tgtEl>
                                          <p:spTgt spid="3">
                                            <p:txEl>
                                              <p:pRg st="4" end="4"/>
                                            </p:txEl>
                                          </p:spTgt>
                                        </p:tgtEl>
                                        <p:attrNameLst>
                                          <p:attrName>style.fontStyle</p:attrName>
                                        </p:attrNameLst>
                                      </p:cBhvr>
                                      <p:to>
                                        <p:strVal val="normal"/>
                                      </p:to>
                                    </p:set>
                                    <p:set>
                                      <p:cBhvr override="childStyle">
                                        <p:cTn id="15" dur="indefinite"/>
                                        <p:tgtEl>
                                          <p:spTgt spid="3">
                                            <p:txEl>
                                              <p:pRg st="4" end="4"/>
                                            </p:txEl>
                                          </p:spTgt>
                                        </p:tgtEl>
                                        <p:attrNameLst>
                                          <p:attrName>style.fontWeight</p:attrName>
                                        </p:attrNameLst>
                                      </p:cBhvr>
                                      <p:to>
                                        <p:strVal val="bold"/>
                                      </p:to>
                                    </p:set>
                                    <p:set>
                                      <p:cBhvr override="childStyle">
                                        <p:cTn id="16" dur="indefinite"/>
                                        <p:tgtEl>
                                          <p:spTgt spid="3">
                                            <p:txEl>
                                              <p:pRg st="4" end="4"/>
                                            </p:txEl>
                                          </p:spTgt>
                                        </p:tgtEl>
                                        <p:attrNameLst>
                                          <p:attrName>style.textDecorationUnderline</p:attrName>
                                        </p:attrNameLst>
                                      </p:cBhvr>
                                      <p:to>
                                        <p:strVal val="false"/>
                                      </p:to>
                                    </p:set>
                                  </p:childTnLst>
                                </p:cTn>
                              </p:par>
                              <p:par>
                                <p:cTn id="17" presetID="5" presetClass="emph" presetSubtype="1" grpId="0" nodeType="withEffect">
                                  <p:stCondLst>
                                    <p:cond delay="0"/>
                                  </p:stCondLst>
                                  <p:childTnLst>
                                    <p:set>
                                      <p:cBhvr override="childStyle">
                                        <p:cTn id="18" dur="indefinite"/>
                                        <p:tgtEl>
                                          <p:spTgt spid="3">
                                            <p:txEl>
                                              <p:pRg st="5" end="5"/>
                                            </p:txEl>
                                          </p:spTgt>
                                        </p:tgtEl>
                                        <p:attrNameLst>
                                          <p:attrName>style.fontStyle</p:attrName>
                                        </p:attrNameLst>
                                      </p:cBhvr>
                                      <p:to>
                                        <p:strVal val="normal"/>
                                      </p:to>
                                    </p:set>
                                    <p:set>
                                      <p:cBhvr override="childStyle">
                                        <p:cTn id="19" dur="indefinite"/>
                                        <p:tgtEl>
                                          <p:spTgt spid="3">
                                            <p:txEl>
                                              <p:pRg st="5" end="5"/>
                                            </p:txEl>
                                          </p:spTgt>
                                        </p:tgtEl>
                                        <p:attrNameLst>
                                          <p:attrName>style.fontWeight</p:attrName>
                                        </p:attrNameLst>
                                      </p:cBhvr>
                                      <p:to>
                                        <p:strVal val="bold"/>
                                      </p:to>
                                    </p:set>
                                    <p:set>
                                      <p:cBhvr override="childStyle">
                                        <p:cTn id="20" dur="indefinite"/>
                                        <p:tgtEl>
                                          <p:spTgt spid="3">
                                            <p:txEl>
                                              <p:pRg st="5" end="5"/>
                                            </p:txEl>
                                          </p:spTgt>
                                        </p:tgtEl>
                                        <p:attrNameLst>
                                          <p:attrName>style.textDecorationUnderline</p:attrName>
                                        </p:attrNameLst>
                                      </p:cBhvr>
                                      <p:to>
                                        <p:strVal val="false"/>
                                      </p:to>
                                    </p:set>
                                  </p:childTnLst>
                                </p:cTn>
                              </p:par>
                              <p:par>
                                <p:cTn id="21" presetID="5" presetClass="emph" presetSubtype="1" grpId="0" nodeType="withEffect">
                                  <p:stCondLst>
                                    <p:cond delay="0"/>
                                  </p:stCondLst>
                                  <p:childTnLst>
                                    <p:set>
                                      <p:cBhvr override="childStyle">
                                        <p:cTn id="22" dur="indefinite"/>
                                        <p:tgtEl>
                                          <p:spTgt spid="3">
                                            <p:txEl>
                                              <p:pRg st="6" end="6"/>
                                            </p:txEl>
                                          </p:spTgt>
                                        </p:tgtEl>
                                        <p:attrNameLst>
                                          <p:attrName>style.fontStyle</p:attrName>
                                        </p:attrNameLst>
                                      </p:cBhvr>
                                      <p:to>
                                        <p:strVal val="normal"/>
                                      </p:to>
                                    </p:set>
                                    <p:set>
                                      <p:cBhvr override="childStyle">
                                        <p:cTn id="23" dur="indefinite"/>
                                        <p:tgtEl>
                                          <p:spTgt spid="3">
                                            <p:txEl>
                                              <p:pRg st="6" end="6"/>
                                            </p:txEl>
                                          </p:spTgt>
                                        </p:tgtEl>
                                        <p:attrNameLst>
                                          <p:attrName>style.fontWeight</p:attrName>
                                        </p:attrNameLst>
                                      </p:cBhvr>
                                      <p:to>
                                        <p:strVal val="bold"/>
                                      </p:to>
                                    </p:set>
                                    <p:set>
                                      <p:cBhvr override="childStyle">
                                        <p:cTn id="24" dur="indefinite"/>
                                        <p:tgtEl>
                                          <p:spTgt spid="3">
                                            <p:txEl>
                                              <p:pRg st="6" end="6"/>
                                            </p:txEl>
                                          </p:spTgt>
                                        </p:tgtEl>
                                        <p:attrNameLst>
                                          <p:attrName>style.textDecorationUnderline</p:attrName>
                                        </p:attrNameLst>
                                      </p:cBhvr>
                                      <p:to>
                                        <p:strVal val="false"/>
                                      </p:to>
                                    </p:set>
                                  </p:childTnLst>
                                </p:cTn>
                              </p:par>
                              <p:par>
                                <p:cTn id="25" presetID="5" presetClass="emph" presetSubtype="1" grpId="0" nodeType="withEffect">
                                  <p:stCondLst>
                                    <p:cond delay="0"/>
                                  </p:stCondLst>
                                  <p:childTnLst>
                                    <p:set>
                                      <p:cBhvr override="childStyle">
                                        <p:cTn id="26" dur="indefinite"/>
                                        <p:tgtEl>
                                          <p:spTgt spid="3">
                                            <p:txEl>
                                              <p:pRg st="7" end="7"/>
                                            </p:txEl>
                                          </p:spTgt>
                                        </p:tgtEl>
                                        <p:attrNameLst>
                                          <p:attrName>style.fontStyle</p:attrName>
                                        </p:attrNameLst>
                                      </p:cBhvr>
                                      <p:to>
                                        <p:strVal val="normal"/>
                                      </p:to>
                                    </p:set>
                                    <p:set>
                                      <p:cBhvr override="childStyle">
                                        <p:cTn id="27" dur="indefinite"/>
                                        <p:tgtEl>
                                          <p:spTgt spid="3">
                                            <p:txEl>
                                              <p:pRg st="7" end="7"/>
                                            </p:txEl>
                                          </p:spTgt>
                                        </p:tgtEl>
                                        <p:attrNameLst>
                                          <p:attrName>style.fontWeight</p:attrName>
                                        </p:attrNameLst>
                                      </p:cBhvr>
                                      <p:to>
                                        <p:strVal val="bold"/>
                                      </p:to>
                                    </p:set>
                                    <p:set>
                                      <p:cBhvr override="childStyle">
                                        <p:cTn id="28" dur="indefinite"/>
                                        <p:tgtEl>
                                          <p:spTgt spid="3">
                                            <p:txEl>
                                              <p:pRg st="7" end="7"/>
                                            </p:txEl>
                                          </p:spTgt>
                                        </p:tgtEl>
                                        <p:attrNameLst>
                                          <p:attrName>style.textDecorationUnderline</p:attrName>
                                        </p:attrNameLst>
                                      </p:cBhvr>
                                      <p:to>
                                        <p:strVal val="false"/>
                                      </p:to>
                                    </p:set>
                                  </p:childTnLst>
                                </p:cTn>
                              </p:par>
                              <p:par>
                                <p:cTn id="29" presetID="5" presetClass="emph" presetSubtype="1" grpId="0" nodeType="withEffect">
                                  <p:stCondLst>
                                    <p:cond delay="0"/>
                                  </p:stCondLst>
                                  <p:childTnLst>
                                    <p:set>
                                      <p:cBhvr override="childStyle">
                                        <p:cTn id="30" dur="indefinite"/>
                                        <p:tgtEl>
                                          <p:spTgt spid="3">
                                            <p:txEl>
                                              <p:pRg st="12" end="12"/>
                                            </p:txEl>
                                          </p:spTgt>
                                        </p:tgtEl>
                                        <p:attrNameLst>
                                          <p:attrName>style.fontStyle</p:attrName>
                                        </p:attrNameLst>
                                      </p:cBhvr>
                                      <p:to>
                                        <p:strVal val="normal"/>
                                      </p:to>
                                    </p:set>
                                    <p:set>
                                      <p:cBhvr override="childStyle">
                                        <p:cTn id="31" dur="indefinite"/>
                                        <p:tgtEl>
                                          <p:spTgt spid="3">
                                            <p:txEl>
                                              <p:pRg st="12" end="12"/>
                                            </p:txEl>
                                          </p:spTgt>
                                        </p:tgtEl>
                                        <p:attrNameLst>
                                          <p:attrName>style.fontWeight</p:attrName>
                                        </p:attrNameLst>
                                      </p:cBhvr>
                                      <p:to>
                                        <p:strVal val="bold"/>
                                      </p:to>
                                    </p:set>
                                    <p:set>
                                      <p:cBhvr override="childStyle">
                                        <p:cTn id="32" dur="indefinite"/>
                                        <p:tgtEl>
                                          <p:spTgt spid="3">
                                            <p:txEl>
                                              <p:pRg st="12" end="12"/>
                                            </p:txEl>
                                          </p:spTgt>
                                        </p:tgtEl>
                                        <p:attrNameLst>
                                          <p:attrName>style.textDecorationUnderline</p:attrName>
                                        </p:attrNameLst>
                                      </p:cBhvr>
                                      <p:to>
                                        <p:strVal val="false"/>
                                      </p:to>
                                    </p:se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heckerboard(across)">
                                      <p:cBhvr>
                                        <p:cTn id="37" dur="500"/>
                                        <p:tgtEl>
                                          <p:spTgt spid="7"/>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checkerboard(across)">
                                      <p:cBhvr>
                                        <p:cTn id="40" dur="500"/>
                                        <p:tgtEl>
                                          <p:spTgt spid="5"/>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checkerboard(across)">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 fill="hold"/>
                                        <p:tgtEl>
                                          <p:spTgt spid="9"/>
                                        </p:tgtEl>
                                        <p:attrNameLst>
                                          <p:attrName>ppt_x</p:attrName>
                                        </p:attrNameLst>
                                      </p:cBhvr>
                                      <p:tavLst>
                                        <p:tav tm="0">
                                          <p:val>
                                            <p:strVal val="#ppt_x"/>
                                          </p:val>
                                        </p:tav>
                                        <p:tav tm="100000">
                                          <p:val>
                                            <p:strVal val="#ppt_x"/>
                                          </p:val>
                                        </p:tav>
                                      </p:tavLst>
                                    </p:anim>
                                    <p:anim calcmode="lin" valueType="num">
                                      <p:cBhvr additive="base">
                                        <p:cTn id="49" dur="500" fill="hold"/>
                                        <p:tgtEl>
                                          <p:spTgt spid="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
                                        </p:tgtEl>
                                        <p:attrNameLst>
                                          <p:attrName>style.visibility</p:attrName>
                                        </p:attrNameLst>
                                      </p:cBhvr>
                                      <p:to>
                                        <p:strVal val="visible"/>
                                      </p:to>
                                    </p:set>
                                    <p:anim calcmode="lin" valueType="num">
                                      <p:cBhvr additive="base">
                                        <p:cTn id="52" dur="500" fill="hold"/>
                                        <p:tgtEl>
                                          <p:spTgt spid="4"/>
                                        </p:tgtEl>
                                        <p:attrNameLst>
                                          <p:attrName>ppt_x</p:attrName>
                                        </p:attrNameLst>
                                      </p:cBhvr>
                                      <p:tavLst>
                                        <p:tav tm="0">
                                          <p:val>
                                            <p:strVal val="#ppt_x"/>
                                          </p:val>
                                        </p:tav>
                                        <p:tav tm="100000">
                                          <p:val>
                                            <p:strVal val="#ppt_x"/>
                                          </p:val>
                                        </p:tav>
                                      </p:tavLst>
                                    </p:anim>
                                    <p:anim calcmode="lin" valueType="num">
                                      <p:cBhvr additive="base">
                                        <p:cTn id="5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5" grpId="0" animBg="1"/>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ChangeArrowheads="1"/>
          </p:cNvSpPr>
          <p:nvPr>
            <p:ph type="body" idx="1"/>
          </p:nvPr>
        </p:nvSpPr>
        <p:spPr>
          <a:xfrm>
            <a:off x="1287463" y="762000"/>
            <a:ext cx="2370137" cy="1066800"/>
          </a:xfrm>
          <a:noFill/>
          <a:ln/>
        </p:spPr>
        <p:txBody>
          <a:bodyPr>
            <a:normAutofit lnSpcReduction="10000"/>
          </a:bodyPr>
          <a:lstStyle/>
          <a:p>
            <a:pPr>
              <a:lnSpc>
                <a:spcPct val="80000"/>
              </a:lnSpc>
              <a:buFontTx/>
              <a:buNone/>
            </a:pPr>
            <a:r>
              <a:rPr lang="en-US" sz="1800" i="1"/>
              <a:t>TP53</a:t>
            </a:r>
            <a:r>
              <a:rPr lang="en-US" sz="1800"/>
              <a:t> mutation</a:t>
            </a:r>
          </a:p>
          <a:p>
            <a:pPr>
              <a:lnSpc>
                <a:spcPct val="80000"/>
              </a:lnSpc>
              <a:buFontTx/>
              <a:buNone/>
            </a:pPr>
            <a:r>
              <a:rPr lang="en-US" sz="1800"/>
              <a:t>17p loss, 22q loss,</a:t>
            </a:r>
          </a:p>
          <a:p>
            <a:pPr>
              <a:lnSpc>
                <a:spcPct val="80000"/>
              </a:lnSpc>
              <a:buFontTx/>
              <a:buNone/>
            </a:pPr>
            <a:r>
              <a:rPr lang="en-US" sz="1800"/>
              <a:t>Over-expression of</a:t>
            </a:r>
          </a:p>
          <a:p>
            <a:pPr>
              <a:lnSpc>
                <a:spcPct val="80000"/>
              </a:lnSpc>
              <a:buFontTx/>
              <a:buNone/>
            </a:pPr>
            <a:r>
              <a:rPr lang="en-US" sz="1800" i="1"/>
              <a:t>PDGF</a:t>
            </a:r>
            <a:r>
              <a:rPr lang="en-US" sz="1800"/>
              <a:t> &amp; </a:t>
            </a:r>
            <a:r>
              <a:rPr lang="en-US" sz="1800" i="1"/>
              <a:t>PDGFR</a:t>
            </a:r>
            <a:endParaRPr lang="en-US" sz="1800"/>
          </a:p>
          <a:p>
            <a:pPr>
              <a:lnSpc>
                <a:spcPct val="80000"/>
              </a:lnSpc>
              <a:buFontTx/>
              <a:buNone/>
            </a:pPr>
            <a:endParaRPr lang="en-US" sz="1800"/>
          </a:p>
        </p:txBody>
      </p:sp>
      <p:sp>
        <p:nvSpPr>
          <p:cNvPr id="450563" name="Rectangle 3"/>
          <p:cNvSpPr>
            <a:spLocks noChangeArrowheads="1"/>
          </p:cNvSpPr>
          <p:nvPr/>
        </p:nvSpPr>
        <p:spPr bwMode="auto">
          <a:xfrm>
            <a:off x="474663" y="2133600"/>
            <a:ext cx="1828800" cy="381000"/>
          </a:xfrm>
          <a:prstGeom prst="rect">
            <a:avLst/>
          </a:prstGeom>
          <a:noFill/>
          <a:ln w="12700">
            <a:solidFill>
              <a:schemeClr val="tx1"/>
            </a:solidFill>
            <a:miter lim="800000"/>
            <a:headEnd/>
            <a:tailEnd/>
          </a:ln>
          <a:effectLst/>
        </p:spPr>
        <p:txBody>
          <a:bodyPr lIns="90488" tIns="44450" rIns="90488" bIns="44450"/>
          <a:lstStyle/>
          <a:p>
            <a:pPr eaLnBrk="0" hangingPunct="0">
              <a:lnSpc>
                <a:spcPct val="80000"/>
              </a:lnSpc>
            </a:pPr>
            <a:r>
              <a:rPr lang="en-US" sz="2000">
                <a:solidFill>
                  <a:schemeClr val="tx1"/>
                </a:solidFill>
              </a:rPr>
              <a:t>Astrocytoma</a:t>
            </a:r>
          </a:p>
        </p:txBody>
      </p:sp>
      <p:sp>
        <p:nvSpPr>
          <p:cNvPr id="450564" name="Rectangle 4"/>
          <p:cNvSpPr>
            <a:spLocks noChangeArrowheads="1"/>
          </p:cNvSpPr>
          <p:nvPr/>
        </p:nvSpPr>
        <p:spPr bwMode="auto">
          <a:xfrm>
            <a:off x="1363663" y="2743200"/>
            <a:ext cx="1455737" cy="1066800"/>
          </a:xfrm>
          <a:prstGeom prst="rect">
            <a:avLst/>
          </a:prstGeom>
          <a:noFill/>
          <a:ln w="12700">
            <a:noFill/>
            <a:miter lim="800000"/>
            <a:headEnd/>
            <a:tailEnd/>
          </a:ln>
          <a:effectLst/>
        </p:spPr>
        <p:txBody>
          <a:bodyPr lIns="90488" tIns="44450" rIns="90488" bIns="44450"/>
          <a:lstStyle/>
          <a:p>
            <a:pPr algn="l" eaLnBrk="0" hangingPunct="0">
              <a:lnSpc>
                <a:spcPct val="80000"/>
              </a:lnSpc>
            </a:pPr>
            <a:r>
              <a:rPr lang="en-US" sz="1800" i="1">
                <a:solidFill>
                  <a:schemeClr val="tx1"/>
                </a:solidFill>
              </a:rPr>
              <a:t>RB</a:t>
            </a:r>
            <a:r>
              <a:rPr lang="en-US" sz="1800">
                <a:solidFill>
                  <a:schemeClr val="tx1"/>
                </a:solidFill>
              </a:rPr>
              <a:t> mutation  13q loss</a:t>
            </a:r>
          </a:p>
          <a:p>
            <a:pPr algn="l" eaLnBrk="0" hangingPunct="0">
              <a:lnSpc>
                <a:spcPct val="80000"/>
              </a:lnSpc>
            </a:pPr>
            <a:r>
              <a:rPr lang="en-US" sz="1800">
                <a:solidFill>
                  <a:schemeClr val="tx1"/>
                </a:solidFill>
              </a:rPr>
              <a:t>9p loss</a:t>
            </a:r>
          </a:p>
          <a:p>
            <a:pPr algn="l" eaLnBrk="0" hangingPunct="0">
              <a:lnSpc>
                <a:spcPct val="80000"/>
              </a:lnSpc>
            </a:pPr>
            <a:r>
              <a:rPr lang="en-US" sz="1800">
                <a:solidFill>
                  <a:schemeClr val="tx1"/>
                </a:solidFill>
              </a:rPr>
              <a:t>19q loss</a:t>
            </a:r>
          </a:p>
        </p:txBody>
      </p:sp>
      <p:sp>
        <p:nvSpPr>
          <p:cNvPr id="450565" name="Rectangle 5"/>
          <p:cNvSpPr>
            <a:spLocks noChangeArrowheads="1"/>
          </p:cNvSpPr>
          <p:nvPr/>
        </p:nvSpPr>
        <p:spPr bwMode="auto">
          <a:xfrm>
            <a:off x="474663" y="3962400"/>
            <a:ext cx="1963737" cy="762000"/>
          </a:xfrm>
          <a:prstGeom prst="rect">
            <a:avLst/>
          </a:prstGeom>
          <a:noFill/>
          <a:ln w="12700">
            <a:solidFill>
              <a:schemeClr val="tx1"/>
            </a:solidFill>
            <a:miter lim="800000"/>
            <a:headEnd/>
            <a:tailEnd/>
          </a:ln>
          <a:effectLst/>
        </p:spPr>
        <p:txBody>
          <a:bodyPr lIns="90488" tIns="44450" rIns="90488" bIns="44450"/>
          <a:lstStyle/>
          <a:p>
            <a:pPr eaLnBrk="0" hangingPunct="0">
              <a:lnSpc>
                <a:spcPct val="80000"/>
              </a:lnSpc>
            </a:pPr>
            <a:r>
              <a:rPr lang="en-US" sz="2000">
                <a:solidFill>
                  <a:schemeClr val="tx1"/>
                </a:solidFill>
              </a:rPr>
              <a:t>Anaplastic</a:t>
            </a:r>
          </a:p>
          <a:p>
            <a:pPr eaLnBrk="0" hangingPunct="0">
              <a:lnSpc>
                <a:spcPct val="80000"/>
              </a:lnSpc>
            </a:pPr>
            <a:r>
              <a:rPr lang="en-US" sz="2000">
                <a:solidFill>
                  <a:schemeClr val="tx1"/>
                </a:solidFill>
              </a:rPr>
              <a:t>Astrocytoma</a:t>
            </a:r>
          </a:p>
        </p:txBody>
      </p:sp>
      <p:sp>
        <p:nvSpPr>
          <p:cNvPr id="450566" name="Rectangle 6"/>
          <p:cNvSpPr>
            <a:spLocks noChangeArrowheads="1"/>
          </p:cNvSpPr>
          <p:nvPr/>
        </p:nvSpPr>
        <p:spPr bwMode="auto">
          <a:xfrm>
            <a:off x="1287463" y="4953000"/>
            <a:ext cx="2708275" cy="533400"/>
          </a:xfrm>
          <a:prstGeom prst="rect">
            <a:avLst/>
          </a:prstGeom>
          <a:noFill/>
          <a:ln w="12700">
            <a:noFill/>
            <a:miter lim="800000"/>
            <a:headEnd/>
            <a:tailEnd/>
          </a:ln>
          <a:effectLst/>
        </p:spPr>
        <p:txBody>
          <a:bodyPr lIns="90488" tIns="44450" rIns="90488" bIns="44450"/>
          <a:lstStyle/>
          <a:p>
            <a:pPr algn="l" eaLnBrk="0" hangingPunct="0">
              <a:lnSpc>
                <a:spcPct val="80000"/>
              </a:lnSpc>
            </a:pPr>
            <a:r>
              <a:rPr lang="en-US" sz="1800">
                <a:solidFill>
                  <a:schemeClr val="tx1"/>
                </a:solidFill>
              </a:rPr>
              <a:t>10p &amp; 10q loss</a:t>
            </a:r>
          </a:p>
        </p:txBody>
      </p:sp>
      <p:sp>
        <p:nvSpPr>
          <p:cNvPr id="450567" name="Rectangle 7"/>
          <p:cNvSpPr>
            <a:spLocks noChangeArrowheads="1"/>
          </p:cNvSpPr>
          <p:nvPr/>
        </p:nvSpPr>
        <p:spPr bwMode="auto">
          <a:xfrm>
            <a:off x="474663" y="5943600"/>
            <a:ext cx="1895475" cy="609600"/>
          </a:xfrm>
          <a:prstGeom prst="rect">
            <a:avLst/>
          </a:prstGeom>
          <a:noFill/>
          <a:ln w="12700">
            <a:solidFill>
              <a:schemeClr val="tx1"/>
            </a:solidFill>
            <a:miter lim="800000"/>
            <a:headEnd/>
            <a:tailEnd/>
          </a:ln>
          <a:effectLst/>
        </p:spPr>
        <p:txBody>
          <a:bodyPr lIns="90488" tIns="44450" rIns="90488" bIns="44450"/>
          <a:lstStyle/>
          <a:p>
            <a:pPr eaLnBrk="0" hangingPunct="0">
              <a:lnSpc>
                <a:spcPct val="80000"/>
              </a:lnSpc>
            </a:pPr>
            <a:r>
              <a:rPr lang="en-US" sz="2000">
                <a:solidFill>
                  <a:schemeClr val="tx1"/>
                </a:solidFill>
              </a:rPr>
              <a:t>Glioblastoma</a:t>
            </a:r>
          </a:p>
          <a:p>
            <a:pPr eaLnBrk="0" hangingPunct="0">
              <a:lnSpc>
                <a:spcPct val="80000"/>
              </a:lnSpc>
            </a:pPr>
            <a:r>
              <a:rPr lang="en-US" sz="2000">
                <a:solidFill>
                  <a:schemeClr val="tx1"/>
                </a:solidFill>
              </a:rPr>
              <a:t>(secondary)</a:t>
            </a:r>
            <a:endParaRPr lang="en-US" sz="2000">
              <a:solidFill>
                <a:schemeClr val="tx1"/>
              </a:solidFill>
              <a:latin typeface="Times New Roman" pitchFamily="18" charset="0"/>
            </a:endParaRPr>
          </a:p>
        </p:txBody>
      </p:sp>
      <p:sp>
        <p:nvSpPr>
          <p:cNvPr id="450568" name="Line 8"/>
          <p:cNvSpPr>
            <a:spLocks noChangeShapeType="1"/>
          </p:cNvSpPr>
          <p:nvPr/>
        </p:nvSpPr>
        <p:spPr bwMode="auto">
          <a:xfrm>
            <a:off x="1252538" y="762000"/>
            <a:ext cx="0" cy="1295400"/>
          </a:xfrm>
          <a:prstGeom prst="line">
            <a:avLst/>
          </a:prstGeom>
          <a:noFill/>
          <a:ln w="38100">
            <a:solidFill>
              <a:schemeClr val="tx1"/>
            </a:solidFill>
            <a:round/>
            <a:headEnd/>
            <a:tailEnd type="triangle" w="med" len="med"/>
          </a:ln>
          <a:effectLst/>
        </p:spPr>
        <p:txBody>
          <a:bodyPr wrap="none" anchor="ctr"/>
          <a:lstStyle/>
          <a:p>
            <a:endParaRPr lang="en-US"/>
          </a:p>
        </p:txBody>
      </p:sp>
      <p:sp>
        <p:nvSpPr>
          <p:cNvPr id="450569" name="Line 9"/>
          <p:cNvSpPr>
            <a:spLocks noChangeShapeType="1"/>
          </p:cNvSpPr>
          <p:nvPr/>
        </p:nvSpPr>
        <p:spPr bwMode="auto">
          <a:xfrm>
            <a:off x="1295400" y="2743200"/>
            <a:ext cx="0" cy="1066800"/>
          </a:xfrm>
          <a:prstGeom prst="line">
            <a:avLst/>
          </a:prstGeom>
          <a:noFill/>
          <a:ln w="38100">
            <a:solidFill>
              <a:schemeClr val="tx1"/>
            </a:solidFill>
            <a:round/>
            <a:headEnd/>
            <a:tailEnd type="triangle" w="med" len="med"/>
          </a:ln>
          <a:effectLst/>
        </p:spPr>
        <p:txBody>
          <a:bodyPr wrap="none" anchor="ctr"/>
          <a:lstStyle/>
          <a:p>
            <a:endParaRPr lang="en-US"/>
          </a:p>
        </p:txBody>
      </p:sp>
      <p:sp>
        <p:nvSpPr>
          <p:cNvPr id="450570" name="Line 10"/>
          <p:cNvSpPr>
            <a:spLocks noChangeShapeType="1"/>
          </p:cNvSpPr>
          <p:nvPr/>
        </p:nvSpPr>
        <p:spPr bwMode="auto">
          <a:xfrm>
            <a:off x="1295400" y="4876800"/>
            <a:ext cx="0" cy="914400"/>
          </a:xfrm>
          <a:prstGeom prst="line">
            <a:avLst/>
          </a:prstGeom>
          <a:noFill/>
          <a:ln w="38100">
            <a:solidFill>
              <a:schemeClr val="tx1"/>
            </a:solidFill>
            <a:round/>
            <a:headEnd/>
            <a:tailEnd type="triangle" w="med" len="med"/>
          </a:ln>
          <a:effectLst/>
        </p:spPr>
        <p:txBody>
          <a:bodyPr wrap="none" anchor="ctr"/>
          <a:lstStyle/>
          <a:p>
            <a:endParaRPr lang="en-US"/>
          </a:p>
        </p:txBody>
      </p:sp>
      <p:sp>
        <p:nvSpPr>
          <p:cNvPr id="450571" name="Line 11"/>
          <p:cNvSpPr>
            <a:spLocks noChangeShapeType="1"/>
          </p:cNvSpPr>
          <p:nvPr/>
        </p:nvSpPr>
        <p:spPr bwMode="auto">
          <a:xfrm>
            <a:off x="4300538" y="685800"/>
            <a:ext cx="0" cy="4953000"/>
          </a:xfrm>
          <a:prstGeom prst="line">
            <a:avLst/>
          </a:prstGeom>
          <a:noFill/>
          <a:ln w="38100">
            <a:solidFill>
              <a:schemeClr val="tx1"/>
            </a:solidFill>
            <a:round/>
            <a:headEnd/>
            <a:tailEnd type="triangle" w="med" len="med"/>
          </a:ln>
          <a:effectLst/>
        </p:spPr>
        <p:txBody>
          <a:bodyPr wrap="none" anchor="ctr"/>
          <a:lstStyle/>
          <a:p>
            <a:endParaRPr lang="en-US"/>
          </a:p>
        </p:txBody>
      </p:sp>
      <p:sp>
        <p:nvSpPr>
          <p:cNvPr id="450572" name="Rectangle 12"/>
          <p:cNvSpPr>
            <a:spLocks noChangeArrowheads="1"/>
          </p:cNvSpPr>
          <p:nvPr/>
        </p:nvSpPr>
        <p:spPr bwMode="auto">
          <a:xfrm>
            <a:off x="4191000" y="4419600"/>
            <a:ext cx="2100263" cy="533400"/>
          </a:xfrm>
          <a:prstGeom prst="rect">
            <a:avLst/>
          </a:prstGeom>
          <a:noFill/>
          <a:ln w="12700">
            <a:noFill/>
            <a:miter lim="800000"/>
            <a:headEnd/>
            <a:tailEnd/>
          </a:ln>
          <a:effectLst/>
        </p:spPr>
        <p:txBody>
          <a:bodyPr lIns="90488" tIns="44450" rIns="90488" bIns="44450"/>
          <a:lstStyle/>
          <a:p>
            <a:pPr eaLnBrk="0" hangingPunct="0">
              <a:lnSpc>
                <a:spcPct val="80000"/>
              </a:lnSpc>
            </a:pPr>
            <a:r>
              <a:rPr lang="en-US" sz="1800">
                <a:solidFill>
                  <a:schemeClr val="tx1"/>
                </a:solidFill>
              </a:rPr>
              <a:t>10p &amp; 10q loss</a:t>
            </a:r>
          </a:p>
          <a:p>
            <a:pPr eaLnBrk="0" hangingPunct="0">
              <a:lnSpc>
                <a:spcPct val="80000"/>
              </a:lnSpc>
            </a:pPr>
            <a:r>
              <a:rPr lang="en-US" sz="1800" i="1">
                <a:solidFill>
                  <a:schemeClr val="tx1"/>
                </a:solidFill>
              </a:rPr>
              <a:t>EGFR</a:t>
            </a:r>
            <a:r>
              <a:rPr lang="en-US" sz="1800">
                <a:solidFill>
                  <a:schemeClr val="tx1"/>
                </a:solidFill>
              </a:rPr>
              <a:t> amplification</a:t>
            </a:r>
          </a:p>
        </p:txBody>
      </p:sp>
      <p:sp>
        <p:nvSpPr>
          <p:cNvPr id="450573" name="Rectangle 13"/>
          <p:cNvSpPr>
            <a:spLocks noChangeArrowheads="1"/>
          </p:cNvSpPr>
          <p:nvPr/>
        </p:nvSpPr>
        <p:spPr bwMode="auto">
          <a:xfrm>
            <a:off x="7010400" y="4343400"/>
            <a:ext cx="2133600" cy="685800"/>
          </a:xfrm>
          <a:prstGeom prst="rect">
            <a:avLst/>
          </a:prstGeom>
          <a:noFill/>
          <a:ln w="12700">
            <a:noFill/>
            <a:miter lim="800000"/>
            <a:headEnd/>
            <a:tailEnd/>
          </a:ln>
          <a:effectLst/>
        </p:spPr>
        <p:txBody>
          <a:bodyPr lIns="90488" tIns="44450" rIns="90488" bIns="44450"/>
          <a:lstStyle/>
          <a:p>
            <a:pPr eaLnBrk="0" hangingPunct="0">
              <a:lnSpc>
                <a:spcPct val="80000"/>
              </a:lnSpc>
            </a:pPr>
            <a:r>
              <a:rPr lang="en-US" sz="1800">
                <a:solidFill>
                  <a:schemeClr val="tx1"/>
                </a:solidFill>
              </a:rPr>
              <a:t>chromosome 10          loss &amp; other genetic changes</a:t>
            </a:r>
          </a:p>
        </p:txBody>
      </p:sp>
      <p:sp>
        <p:nvSpPr>
          <p:cNvPr id="450574" name="Rectangle 14"/>
          <p:cNvSpPr>
            <a:spLocks noChangeArrowheads="1"/>
          </p:cNvSpPr>
          <p:nvPr/>
        </p:nvSpPr>
        <p:spPr bwMode="auto">
          <a:xfrm>
            <a:off x="5859463" y="2209800"/>
            <a:ext cx="2370137" cy="457200"/>
          </a:xfrm>
          <a:prstGeom prst="rect">
            <a:avLst/>
          </a:prstGeom>
          <a:noFill/>
          <a:ln w="12700">
            <a:solidFill>
              <a:schemeClr val="tx2"/>
            </a:solidFill>
            <a:miter lim="800000"/>
            <a:headEnd/>
            <a:tailEnd/>
          </a:ln>
          <a:effectLst/>
        </p:spPr>
        <p:txBody>
          <a:bodyPr lIns="90488" tIns="44450" rIns="90488" bIns="44450"/>
          <a:lstStyle/>
          <a:p>
            <a:pPr eaLnBrk="0" hangingPunct="0">
              <a:lnSpc>
                <a:spcPct val="90000"/>
              </a:lnSpc>
            </a:pPr>
            <a:r>
              <a:rPr lang="en-US" sz="2000">
                <a:solidFill>
                  <a:schemeClr val="tx2"/>
                </a:solidFill>
              </a:rPr>
              <a:t>Oligodendroglioma</a:t>
            </a:r>
          </a:p>
        </p:txBody>
      </p:sp>
      <p:sp>
        <p:nvSpPr>
          <p:cNvPr id="450575" name="Rectangle 15"/>
          <p:cNvSpPr>
            <a:spLocks noChangeArrowheads="1"/>
          </p:cNvSpPr>
          <p:nvPr/>
        </p:nvSpPr>
        <p:spPr bwMode="auto">
          <a:xfrm>
            <a:off x="6875463" y="762000"/>
            <a:ext cx="2268537" cy="457200"/>
          </a:xfrm>
          <a:prstGeom prst="rect">
            <a:avLst/>
          </a:prstGeom>
          <a:noFill/>
          <a:ln w="12700">
            <a:noFill/>
            <a:miter lim="800000"/>
            <a:headEnd/>
            <a:tailEnd/>
          </a:ln>
          <a:effectLst/>
        </p:spPr>
        <p:txBody>
          <a:bodyPr lIns="90488" tIns="44450" rIns="90488" bIns="44450"/>
          <a:lstStyle/>
          <a:p>
            <a:pPr algn="l" eaLnBrk="0" hangingPunct="0">
              <a:lnSpc>
                <a:spcPct val="80000"/>
              </a:lnSpc>
            </a:pPr>
            <a:r>
              <a:rPr lang="en-US" sz="2400">
                <a:solidFill>
                  <a:schemeClr val="tx2"/>
                </a:solidFill>
              </a:rPr>
              <a:t>   </a:t>
            </a:r>
            <a:r>
              <a:rPr lang="en-US" sz="1800">
                <a:solidFill>
                  <a:schemeClr val="tx2"/>
                </a:solidFill>
              </a:rPr>
              <a:t>1p/19q loss</a:t>
            </a:r>
          </a:p>
          <a:p>
            <a:pPr algn="l" eaLnBrk="0" hangingPunct="0">
              <a:lnSpc>
                <a:spcPct val="80000"/>
              </a:lnSpc>
            </a:pPr>
            <a:endParaRPr lang="en-US" sz="800">
              <a:solidFill>
                <a:schemeClr val="tx2"/>
              </a:solidFill>
            </a:endParaRPr>
          </a:p>
          <a:p>
            <a:pPr algn="l" eaLnBrk="0" hangingPunct="0">
              <a:lnSpc>
                <a:spcPct val="80000"/>
              </a:lnSpc>
            </a:pPr>
            <a:r>
              <a:rPr lang="en-US" sz="2400">
                <a:solidFill>
                  <a:schemeClr val="tx2"/>
                </a:solidFill>
              </a:rPr>
              <a:t>         </a:t>
            </a:r>
          </a:p>
        </p:txBody>
      </p:sp>
      <p:sp>
        <p:nvSpPr>
          <p:cNvPr id="450576" name="Line 16"/>
          <p:cNvSpPr>
            <a:spLocks noChangeShapeType="1"/>
          </p:cNvSpPr>
          <p:nvPr/>
        </p:nvSpPr>
        <p:spPr bwMode="auto">
          <a:xfrm>
            <a:off x="7078663" y="2819400"/>
            <a:ext cx="0" cy="2819400"/>
          </a:xfrm>
          <a:prstGeom prst="line">
            <a:avLst/>
          </a:prstGeom>
          <a:noFill/>
          <a:ln w="38100">
            <a:solidFill>
              <a:schemeClr val="tx1"/>
            </a:solidFill>
            <a:round/>
            <a:headEnd/>
            <a:tailEnd type="triangle" w="med" len="med"/>
          </a:ln>
          <a:effectLst/>
        </p:spPr>
        <p:txBody>
          <a:bodyPr wrap="none" anchor="ctr"/>
          <a:lstStyle/>
          <a:p>
            <a:endParaRPr lang="en-US"/>
          </a:p>
        </p:txBody>
      </p:sp>
      <p:sp>
        <p:nvSpPr>
          <p:cNvPr id="450577" name="Line 17"/>
          <p:cNvSpPr>
            <a:spLocks noChangeShapeType="1"/>
          </p:cNvSpPr>
          <p:nvPr/>
        </p:nvSpPr>
        <p:spPr bwMode="auto">
          <a:xfrm>
            <a:off x="7078663" y="685800"/>
            <a:ext cx="0" cy="1371600"/>
          </a:xfrm>
          <a:prstGeom prst="line">
            <a:avLst/>
          </a:prstGeom>
          <a:noFill/>
          <a:ln w="38100">
            <a:solidFill>
              <a:schemeClr val="tx1"/>
            </a:solidFill>
            <a:round/>
            <a:headEnd/>
            <a:tailEnd type="triangle" w="med" len="med"/>
          </a:ln>
          <a:effectLst/>
        </p:spPr>
        <p:txBody>
          <a:bodyPr wrap="none" anchor="ctr"/>
          <a:lstStyle/>
          <a:p>
            <a:endParaRPr lang="en-US"/>
          </a:p>
        </p:txBody>
      </p:sp>
      <p:sp>
        <p:nvSpPr>
          <p:cNvPr id="450578" name="Rectangle 18"/>
          <p:cNvSpPr>
            <a:spLocks noChangeArrowheads="1"/>
          </p:cNvSpPr>
          <p:nvPr/>
        </p:nvSpPr>
        <p:spPr bwMode="auto">
          <a:xfrm>
            <a:off x="3200400" y="5943600"/>
            <a:ext cx="2243138" cy="609600"/>
          </a:xfrm>
          <a:prstGeom prst="rect">
            <a:avLst/>
          </a:prstGeom>
          <a:noFill/>
          <a:ln w="12700">
            <a:solidFill>
              <a:schemeClr val="tx1"/>
            </a:solidFill>
            <a:miter lim="800000"/>
            <a:headEnd/>
            <a:tailEnd/>
          </a:ln>
          <a:effectLst/>
        </p:spPr>
        <p:txBody>
          <a:bodyPr lIns="90488" tIns="44450" rIns="90488" bIns="44450"/>
          <a:lstStyle/>
          <a:p>
            <a:pPr eaLnBrk="0" hangingPunct="0">
              <a:lnSpc>
                <a:spcPct val="80000"/>
              </a:lnSpc>
            </a:pPr>
            <a:r>
              <a:rPr lang="en-US" sz="2000">
                <a:solidFill>
                  <a:schemeClr val="tx1"/>
                </a:solidFill>
              </a:rPr>
              <a:t>Glioblastoma</a:t>
            </a:r>
          </a:p>
          <a:p>
            <a:pPr eaLnBrk="0" hangingPunct="0">
              <a:lnSpc>
                <a:spcPct val="80000"/>
              </a:lnSpc>
            </a:pPr>
            <a:r>
              <a:rPr lang="en-US" sz="2000">
                <a:solidFill>
                  <a:schemeClr val="tx1"/>
                </a:solidFill>
              </a:rPr>
              <a:t>(primary)</a:t>
            </a:r>
            <a:endParaRPr lang="en-US" sz="2000">
              <a:solidFill>
                <a:schemeClr val="tx1"/>
              </a:solidFill>
              <a:latin typeface="Times New Roman" pitchFamily="18" charset="0"/>
            </a:endParaRPr>
          </a:p>
        </p:txBody>
      </p:sp>
      <p:sp>
        <p:nvSpPr>
          <p:cNvPr id="450579" name="Rectangle 19"/>
          <p:cNvSpPr>
            <a:spLocks noChangeArrowheads="1"/>
          </p:cNvSpPr>
          <p:nvPr/>
        </p:nvSpPr>
        <p:spPr bwMode="auto">
          <a:xfrm>
            <a:off x="5935663" y="5943600"/>
            <a:ext cx="2370137" cy="609600"/>
          </a:xfrm>
          <a:prstGeom prst="rect">
            <a:avLst/>
          </a:prstGeom>
          <a:noFill/>
          <a:ln w="12700">
            <a:solidFill>
              <a:schemeClr val="tx2"/>
            </a:solidFill>
            <a:miter lim="800000"/>
            <a:headEnd/>
            <a:tailEnd/>
          </a:ln>
          <a:effectLst/>
        </p:spPr>
        <p:txBody>
          <a:bodyPr lIns="90488" tIns="44450" rIns="90488" bIns="44450"/>
          <a:lstStyle/>
          <a:p>
            <a:pPr eaLnBrk="0" hangingPunct="0">
              <a:lnSpc>
                <a:spcPct val="80000"/>
              </a:lnSpc>
            </a:pPr>
            <a:r>
              <a:rPr lang="en-US" sz="2000">
                <a:solidFill>
                  <a:schemeClr val="tx2"/>
                </a:solidFill>
              </a:rPr>
              <a:t>Anaplastic Oligodendroglioma</a:t>
            </a:r>
          </a:p>
          <a:p>
            <a:pPr eaLnBrk="0" hangingPunct="0">
              <a:lnSpc>
                <a:spcPct val="80000"/>
              </a:lnSpc>
            </a:pPr>
            <a:endParaRPr lang="en-US" b="1">
              <a:solidFill>
                <a:schemeClr val="tx1"/>
              </a:solidFill>
              <a:latin typeface="Times New Roman" pitchFamily="18" charset="0"/>
            </a:endParaRPr>
          </a:p>
        </p:txBody>
      </p:sp>
      <p:sp>
        <p:nvSpPr>
          <p:cNvPr id="20" name="TextBox 19"/>
          <p:cNvSpPr txBox="1"/>
          <p:nvPr/>
        </p:nvSpPr>
        <p:spPr>
          <a:xfrm>
            <a:off x="8690030" y="6488668"/>
            <a:ext cx="453970" cy="369332"/>
          </a:xfrm>
          <a:prstGeom prst="rect">
            <a:avLst/>
          </a:prstGeom>
          <a:noFill/>
        </p:spPr>
        <p:txBody>
          <a:bodyPr wrap="none" rtlCol="0">
            <a:spAutoFit/>
          </a:bodyPr>
          <a:lstStyle/>
          <a:p>
            <a:r>
              <a:rPr lang="en-US" dirty="0" smtClean="0"/>
              <a:t>GC</a:t>
            </a:r>
            <a:endParaRPr lang="en-US"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0"/>
            <a:ext cx="8229600" cy="1143000"/>
          </a:xfrm>
        </p:spPr>
        <p:txBody>
          <a:bodyPr/>
          <a:lstStyle/>
          <a:p>
            <a:r>
              <a:rPr lang="en-US" dirty="0" smtClean="0"/>
              <a:t>IDH1 mutation in AML</a:t>
            </a:r>
            <a:endParaRPr lang="en-US" dirty="0"/>
          </a:p>
        </p:txBody>
      </p:sp>
      <p:sp>
        <p:nvSpPr>
          <p:cNvPr id="9" name="Rectangle 8"/>
          <p:cNvSpPr/>
          <p:nvPr/>
        </p:nvSpPr>
        <p:spPr>
          <a:xfrm>
            <a:off x="6076950" y="4524375"/>
            <a:ext cx="5334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04800" y="5257800"/>
            <a:ext cx="8686800" cy="1169551"/>
          </a:xfrm>
          <a:prstGeom prst="rect">
            <a:avLst/>
          </a:prstGeom>
        </p:spPr>
        <p:txBody>
          <a:bodyPr wrap="square">
            <a:spAutoFit/>
          </a:bodyPr>
          <a:lstStyle/>
          <a:p>
            <a:r>
              <a:rPr lang="en-US" sz="1400" u="sng" dirty="0" err="1" smtClean="0"/>
              <a:t>Oligodrendroglioma</a:t>
            </a:r>
            <a:r>
              <a:rPr lang="en-US" sz="1400" u="sng" dirty="0" smtClean="0"/>
              <a:t> Patient 54</a:t>
            </a:r>
            <a:r>
              <a:rPr lang="en-US" sz="1400" dirty="0" smtClean="0"/>
              <a:t/>
            </a:r>
            <a:br>
              <a:rPr lang="en-US" sz="1400" dirty="0" smtClean="0"/>
            </a:br>
            <a:r>
              <a:rPr lang="en-US" sz="1400" dirty="0" smtClean="0"/>
              <a:t>13|27522294|G|A|-|38|ENSG00000122025|ENST00000241453|680|227|T|M|</a:t>
            </a:r>
          </a:p>
          <a:p>
            <a:r>
              <a:rPr lang="en-US" sz="1400" dirty="0" smtClean="0"/>
              <a:t>QGESCKEESPAVVKKEEKVLHELFG=T=DIRCCARNELGRECTRLFTIDLNQT</a:t>
            </a:r>
          </a:p>
          <a:p>
            <a:r>
              <a:rPr lang="en-US" sz="1400" dirty="0" smtClean="0"/>
              <a:t>|FL </a:t>
            </a:r>
            <a:r>
              <a:rPr lang="en-US" sz="1400" dirty="0" smtClean="0"/>
              <a:t>cytokine receptor Precursor (EC 2.7.10.1)(Tyrosine-protein </a:t>
            </a:r>
            <a:r>
              <a:rPr lang="en-US" sz="1400" dirty="0" err="1" smtClean="0"/>
              <a:t>kinase</a:t>
            </a:r>
            <a:r>
              <a:rPr lang="en-US" sz="1400" dirty="0" smtClean="0"/>
              <a:t> receptor FLT3)(Stem cell tyrosine </a:t>
            </a:r>
            <a:r>
              <a:rPr lang="en-US" sz="1400" dirty="0" err="1" smtClean="0"/>
              <a:t>kinase</a:t>
            </a:r>
            <a:r>
              <a:rPr lang="en-US" sz="1400" dirty="0" smtClean="0"/>
              <a:t> 1</a:t>
            </a:r>
            <a:r>
              <a:rPr lang="en-US" sz="1400" dirty="0" smtClean="0"/>
              <a:t>)</a:t>
            </a:r>
            <a:br>
              <a:rPr lang="en-US" sz="1400" dirty="0" smtClean="0"/>
            </a:br>
            <a:r>
              <a:rPr lang="en-US" sz="1400" dirty="0" smtClean="0"/>
              <a:t>(</a:t>
            </a:r>
            <a:r>
              <a:rPr lang="en-US" sz="1400" dirty="0" smtClean="0"/>
              <a:t>STK-1)(CD135 antigen) [Source:UniProtKB/Swiss-Prot;Acc:P36888]|FLT3|non-synonymous|FLT3,y,y</a:t>
            </a:r>
            <a:endParaRPr lang="en-US" sz="1400" dirty="0"/>
          </a:p>
        </p:txBody>
      </p:sp>
      <p:pic>
        <p:nvPicPr>
          <p:cNvPr id="2051" name="Picture 3"/>
          <p:cNvPicPr>
            <a:picLocks noChangeAspect="1" noChangeArrowheads="1"/>
          </p:cNvPicPr>
          <p:nvPr/>
        </p:nvPicPr>
        <p:blipFill>
          <a:blip r:embed="rId3"/>
          <a:srcRect/>
          <a:stretch>
            <a:fillRect/>
          </a:stretch>
        </p:blipFill>
        <p:spPr bwMode="auto">
          <a:xfrm>
            <a:off x="593046" y="1143000"/>
            <a:ext cx="7788954" cy="3919538"/>
          </a:xfrm>
          <a:prstGeom prst="rect">
            <a:avLst/>
          </a:prstGeom>
          <a:noFill/>
          <a:ln w="9525">
            <a:noFill/>
            <a:miter lim="800000"/>
            <a:headEnd/>
            <a:tailEnd/>
          </a:ln>
          <a:effectLst/>
        </p:spPr>
      </p:pic>
      <p:sp>
        <p:nvSpPr>
          <p:cNvPr id="12" name="TextBox 11"/>
          <p:cNvSpPr txBox="1"/>
          <p:nvPr/>
        </p:nvSpPr>
        <p:spPr>
          <a:xfrm>
            <a:off x="5638800" y="1295400"/>
            <a:ext cx="2528256" cy="215444"/>
          </a:xfrm>
          <a:prstGeom prst="rect">
            <a:avLst/>
          </a:prstGeom>
          <a:noFill/>
        </p:spPr>
        <p:txBody>
          <a:bodyPr wrap="none" rtlCol="0">
            <a:spAutoFit/>
          </a:bodyPr>
          <a:lstStyle/>
          <a:p>
            <a:r>
              <a:rPr lang="en-US" sz="800" dirty="0" smtClean="0"/>
              <a:t>BLOOD, 23 SEPTEMBER 2010  VOLUME 116, NUMBER 12</a:t>
            </a:r>
            <a:endParaRPr lang="en-US" sz="800" dirty="0"/>
          </a:p>
        </p:txBody>
      </p:sp>
      <p:sp>
        <p:nvSpPr>
          <p:cNvPr id="13" name="Rectangle 12"/>
          <p:cNvSpPr/>
          <p:nvPr/>
        </p:nvSpPr>
        <p:spPr>
          <a:xfrm>
            <a:off x="5791200" y="3933825"/>
            <a:ext cx="4572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257800" y="6172200"/>
            <a:ext cx="4572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CpG</a:t>
            </a:r>
            <a:r>
              <a:rPr lang="en-US" dirty="0" smtClean="0"/>
              <a:t> Islands</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jpg"/>
          <p:cNvPicPr>
            <a:picLocks noChangeAspect="1"/>
          </p:cNvPicPr>
          <p:nvPr/>
        </p:nvPicPr>
        <p:blipFill>
          <a:blip r:embed="rId2"/>
          <a:stretch>
            <a:fillRect/>
          </a:stretch>
        </p:blipFill>
        <p:spPr>
          <a:xfrm>
            <a:off x="3166" y="0"/>
            <a:ext cx="9137668" cy="6858000"/>
          </a:xfrm>
          <a:prstGeom prst="rect">
            <a:avLst/>
          </a:prstGeom>
        </p:spPr>
      </p:pic>
      <p:sp>
        <p:nvSpPr>
          <p:cNvPr id="2" name="Title 1"/>
          <p:cNvSpPr>
            <a:spLocks noGrp="1"/>
          </p:cNvSpPr>
          <p:nvPr>
            <p:ph type="title"/>
          </p:nvPr>
        </p:nvSpPr>
        <p:spPr>
          <a:xfrm>
            <a:off x="457200" y="274638"/>
            <a:ext cx="8229600" cy="1143000"/>
          </a:xfrm>
        </p:spPr>
        <p:txBody>
          <a:bodyPr/>
          <a:lstStyle/>
          <a:p>
            <a:r>
              <a:rPr lang="en-US" dirty="0" smtClean="0">
                <a:solidFill>
                  <a:schemeClr val="bg1"/>
                </a:solidFill>
                <a:latin typeface="Verdana" pitchFamily="34" charset="0"/>
              </a:rPr>
              <a:t>Acknowledgements</a:t>
            </a:r>
            <a:endParaRPr lang="en-US" dirty="0">
              <a:solidFill>
                <a:schemeClr val="bg1"/>
              </a:solidFill>
              <a:latin typeface="Verdana" pitchFamily="34" charset="0"/>
            </a:endParaRPr>
          </a:p>
        </p:txBody>
      </p:sp>
      <p:sp>
        <p:nvSpPr>
          <p:cNvPr id="4" name="TextBox 3"/>
          <p:cNvSpPr txBox="1"/>
          <p:nvPr/>
        </p:nvSpPr>
        <p:spPr>
          <a:xfrm>
            <a:off x="685800" y="1600200"/>
            <a:ext cx="5486400" cy="4401205"/>
          </a:xfrm>
          <a:prstGeom prst="rect">
            <a:avLst/>
          </a:prstGeom>
          <a:noFill/>
        </p:spPr>
        <p:txBody>
          <a:bodyPr wrap="square" rtlCol="0">
            <a:spAutoFit/>
          </a:bodyPr>
          <a:lstStyle/>
          <a:p>
            <a:r>
              <a:rPr lang="en-US" sz="2000" dirty="0" smtClean="0">
                <a:solidFill>
                  <a:schemeClr val="bg1"/>
                </a:solidFill>
              </a:rPr>
              <a:t>Olena Morozova</a:t>
            </a:r>
          </a:p>
          <a:p>
            <a:r>
              <a:rPr lang="en-US" sz="2000" dirty="0" smtClean="0">
                <a:solidFill>
                  <a:schemeClr val="bg1"/>
                </a:solidFill>
              </a:rPr>
              <a:t>Sasha Maslova</a:t>
            </a:r>
          </a:p>
          <a:p>
            <a:r>
              <a:rPr lang="en-US" sz="2000" dirty="0" smtClean="0">
                <a:solidFill>
                  <a:schemeClr val="bg1"/>
                </a:solidFill>
              </a:rPr>
              <a:t>Richard Corbett</a:t>
            </a:r>
          </a:p>
          <a:p>
            <a:endParaRPr lang="en-US" sz="2000" dirty="0" smtClean="0">
              <a:solidFill>
                <a:schemeClr val="bg1"/>
              </a:solidFill>
            </a:endParaRPr>
          </a:p>
          <a:p>
            <a:r>
              <a:rPr lang="en-US" sz="2000" dirty="0" smtClean="0">
                <a:solidFill>
                  <a:schemeClr val="bg1"/>
                </a:solidFill>
              </a:rPr>
              <a:t>Stephen Yip</a:t>
            </a:r>
          </a:p>
          <a:p>
            <a:r>
              <a:rPr lang="en-US" sz="2000" dirty="0" smtClean="0">
                <a:solidFill>
                  <a:schemeClr val="bg1"/>
                </a:solidFill>
              </a:rPr>
              <a:t>Gregory Cairncross</a:t>
            </a:r>
          </a:p>
          <a:p>
            <a:r>
              <a:rPr lang="en-US" sz="2000" dirty="0" smtClean="0">
                <a:solidFill>
                  <a:schemeClr val="bg1"/>
                </a:solidFill>
              </a:rPr>
              <a:t>…. Other in Calgary?</a:t>
            </a:r>
          </a:p>
          <a:p>
            <a:endParaRPr lang="en-US" sz="2000" dirty="0" smtClean="0">
              <a:solidFill>
                <a:schemeClr val="bg1"/>
              </a:solidFill>
            </a:endParaRPr>
          </a:p>
          <a:p>
            <a:r>
              <a:rPr lang="en-US" sz="2000" dirty="0" smtClean="0">
                <a:solidFill>
                  <a:schemeClr val="bg1"/>
                </a:solidFill>
              </a:rPr>
              <a:t>Marco Marra</a:t>
            </a:r>
          </a:p>
          <a:p>
            <a:endParaRPr lang="en-US" sz="2000" dirty="0" smtClean="0">
              <a:solidFill>
                <a:schemeClr val="bg1"/>
              </a:solidFill>
            </a:endParaRPr>
          </a:p>
          <a:p>
            <a:r>
              <a:rPr lang="en-US" sz="2000" dirty="0" smtClean="0">
                <a:solidFill>
                  <a:schemeClr val="bg1"/>
                </a:solidFill>
              </a:rPr>
              <a:t>Suganthi </a:t>
            </a:r>
            <a:r>
              <a:rPr lang="en-US" sz="2000" dirty="0" smtClean="0">
                <a:solidFill>
                  <a:schemeClr val="bg1"/>
                </a:solidFill>
              </a:rPr>
              <a:t>Chittaranjan</a:t>
            </a:r>
            <a:br>
              <a:rPr lang="en-US" sz="2000" dirty="0" smtClean="0">
                <a:solidFill>
                  <a:schemeClr val="bg1"/>
                </a:solidFill>
              </a:rPr>
            </a:br>
            <a:endParaRPr lang="en-US" sz="2000" dirty="0" smtClean="0">
              <a:solidFill>
                <a:schemeClr val="bg1"/>
              </a:solidFill>
            </a:endParaRPr>
          </a:p>
          <a:p>
            <a:r>
              <a:rPr lang="en-US" sz="2000" dirty="0" smtClean="0">
                <a:solidFill>
                  <a:schemeClr val="bg1"/>
                </a:solidFill>
              </a:rPr>
              <a:t>Nina </a:t>
            </a:r>
            <a:r>
              <a:rPr lang="en-US" sz="2000" dirty="0" err="1" smtClean="0">
                <a:solidFill>
                  <a:schemeClr val="bg1"/>
                </a:solidFill>
              </a:rPr>
              <a:t>Theissen</a:t>
            </a:r>
            <a:r>
              <a:rPr lang="en-US" sz="2000" dirty="0" smtClean="0">
                <a:solidFill>
                  <a:schemeClr val="bg1"/>
                </a:solidFill>
              </a:rPr>
              <a:t> et al</a:t>
            </a:r>
          </a:p>
          <a:p>
            <a:r>
              <a:rPr lang="en-US" sz="2000" dirty="0" smtClean="0">
                <a:solidFill>
                  <a:schemeClr val="bg1"/>
                </a:solidFill>
              </a:rPr>
              <a:t>Richard Varhol et al</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ChangeArrowheads="1"/>
          </p:cNvSpPr>
          <p:nvPr>
            <p:ph type="ctrTitle"/>
          </p:nvPr>
        </p:nvSpPr>
        <p:spPr>
          <a:xfrm>
            <a:off x="1447800" y="1295400"/>
            <a:ext cx="6248400" cy="1600200"/>
          </a:xfrm>
          <a:noFill/>
          <a:ln/>
        </p:spPr>
        <p:txBody>
          <a:bodyPr/>
          <a:lstStyle/>
          <a:p>
            <a:pPr>
              <a:lnSpc>
                <a:spcPct val="125000"/>
              </a:lnSpc>
            </a:pPr>
            <a:r>
              <a:rPr lang="en-US" sz="3600"/>
              <a:t>Oligodendroglioma Stem Cells</a:t>
            </a:r>
            <a:endParaRPr lang="en-US" sz="4000" b="1"/>
          </a:p>
        </p:txBody>
      </p:sp>
      <p:sp>
        <p:nvSpPr>
          <p:cNvPr id="479235" name="Text Box 3"/>
          <p:cNvSpPr txBox="1">
            <a:spLocks noChangeArrowheads="1"/>
          </p:cNvSpPr>
          <p:nvPr/>
        </p:nvSpPr>
        <p:spPr bwMode="auto">
          <a:xfrm>
            <a:off x="990600" y="2971800"/>
            <a:ext cx="7086600" cy="1968500"/>
          </a:xfrm>
          <a:prstGeom prst="rect">
            <a:avLst/>
          </a:prstGeom>
          <a:noFill/>
          <a:ln w="9525" algn="ctr">
            <a:noFill/>
            <a:miter lim="800000"/>
            <a:headEnd/>
            <a:tailEnd/>
          </a:ln>
          <a:effectLst/>
        </p:spPr>
        <p:txBody>
          <a:bodyPr anchorCtr="1">
            <a:spAutoFit/>
          </a:bodyPr>
          <a:lstStyle/>
          <a:p>
            <a:pPr>
              <a:lnSpc>
                <a:spcPct val="140000"/>
              </a:lnSpc>
              <a:spcBef>
                <a:spcPct val="50000"/>
              </a:spcBef>
            </a:pPr>
            <a:r>
              <a:rPr lang="en-US" sz="2800">
                <a:solidFill>
                  <a:srgbClr val="FF9900"/>
                </a:solidFill>
              </a:rPr>
              <a:t>Line 54</a:t>
            </a:r>
            <a:r>
              <a:rPr lang="en-US" sz="2800">
                <a:solidFill>
                  <a:schemeClr val="tx1"/>
                </a:solidFill>
              </a:rPr>
              <a:t> – newly diagnosed and untreated</a:t>
            </a:r>
          </a:p>
          <a:p>
            <a:pPr>
              <a:lnSpc>
                <a:spcPct val="140000"/>
              </a:lnSpc>
              <a:spcBef>
                <a:spcPct val="50000"/>
              </a:spcBef>
            </a:pPr>
            <a:endParaRPr lang="en-US" sz="1600">
              <a:solidFill>
                <a:schemeClr val="tx1"/>
              </a:solidFill>
            </a:endParaRPr>
          </a:p>
          <a:p>
            <a:pPr>
              <a:lnSpc>
                <a:spcPct val="140000"/>
              </a:lnSpc>
              <a:spcBef>
                <a:spcPct val="50000"/>
              </a:spcBef>
            </a:pPr>
            <a:r>
              <a:rPr lang="en-US" sz="2800">
                <a:solidFill>
                  <a:srgbClr val="FF9900"/>
                </a:solidFill>
              </a:rPr>
              <a:t>Line 88</a:t>
            </a:r>
            <a:r>
              <a:rPr lang="en-US" sz="2800">
                <a:solidFill>
                  <a:schemeClr val="tx1"/>
                </a:solidFill>
              </a:rPr>
              <a:t> – recurrent and previously-treated</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82" name="Picture 2"/>
          <p:cNvPicPr>
            <a:picLocks noChangeAspect="1" noChangeArrowheads="1"/>
          </p:cNvPicPr>
          <p:nvPr/>
        </p:nvPicPr>
        <p:blipFill>
          <a:blip r:embed="rId3"/>
          <a:srcRect/>
          <a:stretch>
            <a:fillRect/>
          </a:stretch>
        </p:blipFill>
        <p:spPr bwMode="auto">
          <a:xfrm>
            <a:off x="1447800" y="0"/>
            <a:ext cx="7729538" cy="6858000"/>
          </a:xfrm>
          <a:prstGeom prst="rect">
            <a:avLst/>
          </a:prstGeom>
          <a:noFill/>
          <a:ln w="9525">
            <a:noFill/>
            <a:miter lim="800000"/>
            <a:headEnd/>
            <a:tailEnd/>
          </a:ln>
          <a:effectLst/>
        </p:spPr>
      </p:pic>
      <p:sp>
        <p:nvSpPr>
          <p:cNvPr id="481283" name="Text Box 3"/>
          <p:cNvSpPr txBox="1">
            <a:spLocks noChangeArrowheads="1"/>
          </p:cNvSpPr>
          <p:nvPr/>
        </p:nvSpPr>
        <p:spPr bwMode="auto">
          <a:xfrm>
            <a:off x="0" y="2289175"/>
            <a:ext cx="1490663" cy="1477328"/>
          </a:xfrm>
          <a:prstGeom prst="rect">
            <a:avLst/>
          </a:prstGeom>
          <a:noFill/>
          <a:ln w="12700">
            <a:noFill/>
            <a:miter lim="800000"/>
            <a:headEnd/>
            <a:tailEnd/>
          </a:ln>
          <a:effectLst/>
        </p:spPr>
        <p:txBody>
          <a:bodyPr>
            <a:spAutoFit/>
          </a:bodyPr>
          <a:lstStyle/>
          <a:p>
            <a:pPr eaLnBrk="0" hangingPunct="0">
              <a:spcBef>
                <a:spcPct val="50000"/>
              </a:spcBef>
            </a:pPr>
            <a:r>
              <a:rPr lang="en-US" dirty="0">
                <a:solidFill>
                  <a:schemeClr val="tx1"/>
                </a:solidFill>
              </a:rPr>
              <a:t>49 year old with frontal mass and </a:t>
            </a:r>
            <a:r>
              <a:rPr lang="en-US" dirty="0" smtClean="0">
                <a:solidFill>
                  <a:schemeClr val="tx1"/>
                </a:solidFill>
              </a:rPr>
              <a:t>partial </a:t>
            </a:r>
            <a:r>
              <a:rPr lang="en-US" dirty="0">
                <a:solidFill>
                  <a:schemeClr val="tx1"/>
                </a:solidFill>
              </a:rPr>
              <a:t>seizure</a:t>
            </a:r>
          </a:p>
        </p:txBody>
      </p:sp>
      <p:sp>
        <p:nvSpPr>
          <p:cNvPr id="481284" name="Text Box 4"/>
          <p:cNvSpPr txBox="1">
            <a:spLocks noChangeArrowheads="1"/>
          </p:cNvSpPr>
          <p:nvPr/>
        </p:nvSpPr>
        <p:spPr bwMode="auto">
          <a:xfrm>
            <a:off x="109538" y="1600200"/>
            <a:ext cx="1185862" cy="457200"/>
          </a:xfrm>
          <a:prstGeom prst="rect">
            <a:avLst/>
          </a:prstGeom>
          <a:noFill/>
          <a:ln w="9525" algn="ctr">
            <a:noFill/>
            <a:miter lim="800000"/>
            <a:headEnd/>
            <a:tailEnd/>
          </a:ln>
          <a:effectLst/>
        </p:spPr>
        <p:txBody>
          <a:bodyPr wrap="none" anchorCtr="1">
            <a:spAutoFit/>
          </a:bodyPr>
          <a:lstStyle/>
          <a:p>
            <a:r>
              <a:rPr lang="en-US" sz="2400">
                <a:solidFill>
                  <a:schemeClr val="tx2"/>
                </a:solidFill>
              </a:rPr>
              <a:t>Line 54</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04800" y="914400"/>
            <a:ext cx="8534400" cy="5257800"/>
            <a:chOff x="85" y="1564"/>
            <a:chExt cx="5589" cy="2098"/>
          </a:xfrm>
        </p:grpSpPr>
        <p:pic>
          <p:nvPicPr>
            <p:cNvPr id="495619" name="Picture 3" descr="08-10 Hyb1Slide1Cell2ClassKT"/>
            <p:cNvPicPr>
              <a:picLocks noChangeAspect="1" noChangeArrowheads="1"/>
            </p:cNvPicPr>
            <p:nvPr/>
          </p:nvPicPr>
          <p:blipFill>
            <a:blip r:embed="rId3"/>
            <a:srcRect/>
            <a:stretch>
              <a:fillRect/>
            </a:stretch>
          </p:blipFill>
          <p:spPr bwMode="auto">
            <a:xfrm>
              <a:off x="85" y="1564"/>
              <a:ext cx="5589" cy="2098"/>
            </a:xfrm>
            <a:prstGeom prst="rect">
              <a:avLst/>
            </a:prstGeom>
            <a:noFill/>
          </p:spPr>
        </p:pic>
        <p:sp>
          <p:nvSpPr>
            <p:cNvPr id="495620" name="Line 4"/>
            <p:cNvSpPr>
              <a:spLocks noChangeShapeType="1"/>
            </p:cNvSpPr>
            <p:nvPr/>
          </p:nvSpPr>
          <p:spPr bwMode="auto">
            <a:xfrm flipV="1">
              <a:off x="586" y="1564"/>
              <a:ext cx="192" cy="96"/>
            </a:xfrm>
            <a:prstGeom prst="line">
              <a:avLst/>
            </a:prstGeom>
            <a:noFill/>
            <a:ln w="38100">
              <a:solidFill>
                <a:schemeClr val="tx1"/>
              </a:solidFill>
              <a:round/>
              <a:headEnd type="triangle" w="med" len="med"/>
              <a:tailEnd/>
            </a:ln>
            <a:effectLst/>
          </p:spPr>
          <p:txBody>
            <a:bodyPr/>
            <a:lstStyle/>
            <a:p>
              <a:endParaRPr lang="en-US"/>
            </a:p>
          </p:txBody>
        </p:sp>
      </p:grpSp>
      <p:sp>
        <p:nvSpPr>
          <p:cNvPr id="495621" name="Text Box 5"/>
          <p:cNvSpPr txBox="1">
            <a:spLocks noChangeArrowheads="1"/>
          </p:cNvSpPr>
          <p:nvPr/>
        </p:nvSpPr>
        <p:spPr bwMode="auto">
          <a:xfrm>
            <a:off x="1455738" y="6278563"/>
            <a:ext cx="6299200" cy="396875"/>
          </a:xfrm>
          <a:prstGeom prst="rect">
            <a:avLst/>
          </a:prstGeom>
          <a:noFill/>
          <a:ln w="12700">
            <a:noFill/>
            <a:miter lim="800000"/>
            <a:headEnd/>
            <a:tailEnd/>
          </a:ln>
          <a:effectLst/>
        </p:spPr>
        <p:txBody>
          <a:bodyPr>
            <a:spAutoFit/>
          </a:bodyPr>
          <a:lstStyle/>
          <a:p>
            <a:pPr eaLnBrk="0" hangingPunct="0">
              <a:spcBef>
                <a:spcPct val="50000"/>
              </a:spcBef>
            </a:pPr>
            <a:r>
              <a:rPr lang="en-US" sz="2000">
                <a:solidFill>
                  <a:schemeClr val="tx1"/>
                </a:solidFill>
              </a:rPr>
              <a:t>t(1;19) demonstrated in all cells in line 54</a:t>
            </a:r>
          </a:p>
        </p:txBody>
      </p:sp>
      <p:sp>
        <p:nvSpPr>
          <p:cNvPr id="495622" name="Text Box 6"/>
          <p:cNvSpPr txBox="1">
            <a:spLocks noChangeArrowheads="1"/>
          </p:cNvSpPr>
          <p:nvPr/>
        </p:nvSpPr>
        <p:spPr bwMode="auto">
          <a:xfrm>
            <a:off x="228600" y="228600"/>
            <a:ext cx="1752600" cy="519113"/>
          </a:xfrm>
          <a:prstGeom prst="rect">
            <a:avLst/>
          </a:prstGeom>
          <a:noFill/>
          <a:ln w="12700">
            <a:noFill/>
            <a:miter lim="800000"/>
            <a:headEnd/>
            <a:tailEnd/>
          </a:ln>
          <a:effectLst/>
        </p:spPr>
        <p:txBody>
          <a:bodyPr>
            <a:spAutoFit/>
          </a:bodyPr>
          <a:lstStyle/>
          <a:p>
            <a:pPr algn="l" eaLnBrk="0" hangingPunct="0">
              <a:spcBef>
                <a:spcPct val="50000"/>
              </a:spcBef>
            </a:pPr>
            <a:r>
              <a:rPr lang="en-US" sz="2800" dirty="0"/>
              <a:t>Line 54</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8266" name="Picture 10" descr="cell4 classclkt"/>
          <p:cNvPicPr>
            <a:picLocks noChangeAspect="1" noChangeArrowheads="1"/>
          </p:cNvPicPr>
          <p:nvPr/>
        </p:nvPicPr>
        <p:blipFill>
          <a:blip r:embed="rId2"/>
          <a:srcRect/>
          <a:stretch>
            <a:fillRect/>
          </a:stretch>
        </p:blipFill>
        <p:spPr bwMode="auto">
          <a:xfrm>
            <a:off x="381000" y="762000"/>
            <a:ext cx="8382000" cy="5638800"/>
          </a:xfrm>
          <a:prstGeom prst="rect">
            <a:avLst/>
          </a:prstGeom>
          <a:noFill/>
        </p:spPr>
      </p:pic>
      <p:sp>
        <p:nvSpPr>
          <p:cNvPr id="608267" name="Text Box 11"/>
          <p:cNvSpPr txBox="1">
            <a:spLocks noChangeArrowheads="1"/>
          </p:cNvSpPr>
          <p:nvPr/>
        </p:nvSpPr>
        <p:spPr bwMode="auto">
          <a:xfrm>
            <a:off x="304800" y="228600"/>
            <a:ext cx="1231427" cy="523220"/>
          </a:xfrm>
          <a:prstGeom prst="rect">
            <a:avLst/>
          </a:prstGeom>
          <a:noFill/>
          <a:ln w="9525" algn="ctr">
            <a:noFill/>
            <a:miter lim="800000"/>
            <a:headEnd/>
            <a:tailEnd/>
          </a:ln>
          <a:effectLst/>
        </p:spPr>
        <p:txBody>
          <a:bodyPr wrap="none" anchorCtr="1">
            <a:spAutoFit/>
          </a:bodyPr>
          <a:lstStyle/>
          <a:p>
            <a:r>
              <a:rPr lang="en-US" sz="2800" dirty="0"/>
              <a:t>Line 88</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CNV analysis</a:t>
            </a:r>
            <a:endParaRPr lang="en-US" dirty="0"/>
          </a:p>
        </p:txBody>
      </p:sp>
      <p:sp>
        <p:nvSpPr>
          <p:cNvPr id="3" name="Content Placeholder 2"/>
          <p:cNvSpPr>
            <a:spLocks noGrp="1"/>
          </p:cNvSpPr>
          <p:nvPr>
            <p:ph idx="1"/>
          </p:nvPr>
        </p:nvSpPr>
        <p:spPr/>
        <p:txBody>
          <a:bodyPr>
            <a:normAutofit fontScale="55000" lnSpcReduction="20000"/>
          </a:bodyPr>
          <a:lstStyle/>
          <a:p>
            <a:pPr>
              <a:buNone/>
            </a:pPr>
            <a:r>
              <a:rPr lang="en-US" dirty="0" smtClean="0"/>
              <a:t>For copy number analysis, sequence</a:t>
            </a:r>
            <a:br>
              <a:rPr lang="en-US" dirty="0" smtClean="0"/>
            </a:br>
            <a:r>
              <a:rPr lang="en-US" dirty="0" smtClean="0"/>
              <a:t>quality filtering was used to remove all reads of </a:t>
            </a:r>
            <a:r>
              <a:rPr lang="en-US" dirty="0" smtClean="0"/>
              <a:t>low mapping </a:t>
            </a:r>
            <a:r>
              <a:rPr lang="en-US" dirty="0" smtClean="0"/>
              <a:t>quality (Q ≤ 10). Due to the varying </a:t>
            </a:r>
            <a:r>
              <a:rPr lang="en-US" dirty="0" smtClean="0"/>
              <a:t>amounts of </a:t>
            </a:r>
            <a:r>
              <a:rPr lang="en-US" dirty="0" smtClean="0"/>
              <a:t>sequence reads from each sample, aligned reference</a:t>
            </a:r>
            <a:br>
              <a:rPr lang="en-US" dirty="0" smtClean="0"/>
            </a:br>
            <a:r>
              <a:rPr lang="en-US" dirty="0" smtClean="0"/>
              <a:t>reads were first used to define genomic bins of equal</a:t>
            </a:r>
            <a:br>
              <a:rPr lang="en-US" dirty="0" smtClean="0"/>
            </a:br>
            <a:r>
              <a:rPr lang="en-US" dirty="0" smtClean="0"/>
              <a:t>reference coverage to </a:t>
            </a:r>
            <a:r>
              <a:rPr lang="en-US" dirty="0" smtClean="0"/>
              <a:t>which </a:t>
            </a:r>
            <a:r>
              <a:rPr lang="en-US" dirty="0" smtClean="0"/>
              <a:t>depths of alignments of</a:t>
            </a:r>
            <a:br>
              <a:rPr lang="en-US" dirty="0" smtClean="0"/>
            </a:br>
            <a:r>
              <a:rPr lang="en-US" dirty="0" smtClean="0"/>
              <a:t>sequence from each of the tumor samples were compared.</a:t>
            </a:r>
            <a:br>
              <a:rPr lang="en-US" dirty="0" smtClean="0"/>
            </a:br>
            <a:r>
              <a:rPr lang="en-US" dirty="0" smtClean="0"/>
              <a:t>This resulted in a measurement of the relative</a:t>
            </a:r>
            <a:br>
              <a:rPr lang="en-US" dirty="0" smtClean="0"/>
            </a:br>
            <a:r>
              <a:rPr lang="en-US" dirty="0" smtClean="0"/>
              <a:t>number of aligned reads from the tumors and reference</a:t>
            </a:r>
            <a:br>
              <a:rPr lang="en-US" dirty="0" smtClean="0"/>
            </a:br>
            <a:r>
              <a:rPr lang="en-US" dirty="0" smtClean="0"/>
              <a:t>in bins of variable length along the genome, where bin</a:t>
            </a:r>
            <a:br>
              <a:rPr lang="en-US" dirty="0" smtClean="0"/>
            </a:br>
            <a:r>
              <a:rPr lang="en-US" dirty="0" smtClean="0"/>
              <a:t>width is inversely proportional to the number of</a:t>
            </a:r>
            <a:br>
              <a:rPr lang="en-US" dirty="0" smtClean="0"/>
            </a:br>
            <a:r>
              <a:rPr lang="en-US" dirty="0" smtClean="0"/>
              <a:t>mapped reference reads. After an estimate of differential GC </a:t>
            </a:r>
            <a:br>
              <a:rPr lang="en-US" dirty="0" smtClean="0"/>
            </a:br>
            <a:r>
              <a:rPr lang="en-US" dirty="0" smtClean="0"/>
              <a:t>bias was used to reduce noise, an HMM was used to classify</a:t>
            </a:r>
            <a:br>
              <a:rPr lang="en-US" dirty="0" smtClean="0"/>
            </a:br>
            <a:r>
              <a:rPr lang="en-US" dirty="0" smtClean="0"/>
              <a:t>and segment continuous regions of copy number loss,</a:t>
            </a:r>
            <a:br>
              <a:rPr lang="en-US" dirty="0" smtClean="0"/>
            </a:br>
            <a:r>
              <a:rPr lang="en-US" dirty="0" smtClean="0"/>
              <a:t>neutrality, or gain.</a:t>
            </a:r>
          </a:p>
          <a:p>
            <a:pPr>
              <a:buNone/>
            </a:pPr>
            <a:endParaRPr lang="en-US" dirty="0" smtClean="0"/>
          </a:p>
          <a:p>
            <a:r>
              <a:rPr lang="en-US" dirty="0" smtClean="0"/>
              <a:t>50 million reads from normal and </a:t>
            </a:r>
            <a:r>
              <a:rPr lang="en-US" dirty="0" err="1" smtClean="0"/>
              <a:t>tumour</a:t>
            </a:r>
            <a:r>
              <a:rPr lang="en-US" dirty="0" smtClean="0"/>
              <a:t> each</a:t>
            </a:r>
          </a:p>
          <a:p>
            <a:r>
              <a:rPr lang="en-US" dirty="0" smtClean="0"/>
              <a:t>Take normal and make bins of 200 reads.</a:t>
            </a:r>
          </a:p>
          <a:p>
            <a:r>
              <a:rPr lang="en-US" dirty="0" smtClean="0"/>
              <a:t>Compare </a:t>
            </a:r>
            <a:r>
              <a:rPr lang="en-US" dirty="0" err="1" smtClean="0"/>
              <a:t>tumour</a:t>
            </a:r>
            <a:r>
              <a:rPr lang="en-US" dirty="0" smtClean="0"/>
              <a:t> reads per bin (y axis)</a:t>
            </a:r>
          </a:p>
          <a:p>
            <a:pPr>
              <a:buNone/>
            </a:pP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24593</TotalTime>
  <Words>2841</Words>
  <Application>Microsoft Office PowerPoint</Application>
  <PresentationFormat>On-screen Show (4:3)</PresentationFormat>
  <Paragraphs>704</Paragraphs>
  <Slides>43</Slides>
  <Notes>19</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Oligodendroglioma:   Whole genome and  Transcriptome analysis</vt:lpstr>
      <vt:lpstr>Slide 2</vt:lpstr>
      <vt:lpstr>Oligodendroglioma</vt:lpstr>
      <vt:lpstr>Slide 4</vt:lpstr>
      <vt:lpstr>Oligodendroglioma Stem Cells</vt:lpstr>
      <vt:lpstr>Slide 6</vt:lpstr>
      <vt:lpstr>Slide 7</vt:lpstr>
      <vt:lpstr>Slide 8</vt:lpstr>
      <vt:lpstr>CNV analysis</vt:lpstr>
      <vt:lpstr>CNV chr 1</vt:lpstr>
      <vt:lpstr>Slide 11</vt:lpstr>
      <vt:lpstr>LOH</vt:lpstr>
      <vt:lpstr>Slide 13</vt:lpstr>
      <vt:lpstr>Slide 14</vt:lpstr>
      <vt:lpstr>Slide 15</vt:lpstr>
      <vt:lpstr>Slide 16</vt:lpstr>
      <vt:lpstr>Slide 17</vt:lpstr>
      <vt:lpstr>Summary of ODG samples</vt:lpstr>
      <vt:lpstr>Slide 19</vt:lpstr>
      <vt:lpstr>Non-synonymous SNV concordance between patient 54 cell line and transcriptome and patient 88 cell line</vt:lpstr>
      <vt:lpstr>6 SNVs in seen in both Line 88 and Line 54</vt:lpstr>
      <vt:lpstr>Non-synonymous SNV concordance between patient 54 cell line and exome and patient 88 cell line</vt:lpstr>
      <vt:lpstr>SNV in FRG2 potentially not real</vt:lpstr>
      <vt:lpstr>SNVs in MTCH2 seen in normal and tumour</vt:lpstr>
      <vt:lpstr>SNVs in MTCH2 seen in normal and tumour</vt:lpstr>
      <vt:lpstr>Slide 26</vt:lpstr>
      <vt:lpstr>Slide 27</vt:lpstr>
      <vt:lpstr>Searching for mutations in IDH1…</vt:lpstr>
      <vt:lpstr>Known somatic mutation in IDH1:  R132H</vt:lpstr>
      <vt:lpstr>Other SNVs in IDH1</vt:lpstr>
      <vt:lpstr>EGLN3</vt:lpstr>
      <vt:lpstr>Novel non-syn mutation in EGLN3 in line 88 tumour </vt:lpstr>
      <vt:lpstr>EGLN3</vt:lpstr>
      <vt:lpstr>PAX6 mutations in line 88</vt:lpstr>
      <vt:lpstr>Calling the amplified allele</vt:lpstr>
      <vt:lpstr>GSC Human Variant Database*</vt:lpstr>
      <vt:lpstr>1) Comparing patient 54 novel somatic nsSNVs that exist in other libraries (normal or tumour)</vt:lpstr>
      <vt:lpstr>2) Non-synonymous SNV in IDH1</vt:lpstr>
      <vt:lpstr>2) Searching for the canonical mutation in IDH1 (in patient 54) in other samples</vt:lpstr>
      <vt:lpstr>IDH1 mutation in AML</vt:lpstr>
      <vt:lpstr>CpG Islands</vt:lpstr>
      <vt:lpstr>Slide 42</vt:lpstr>
      <vt:lpstr>Acknowledgements</vt:lpstr>
    </vt:vector>
  </TitlesOfParts>
  <Company>BC Genome Sciences Centre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ybutterf</dc:creator>
  <cp:lastModifiedBy>ybutterf</cp:lastModifiedBy>
  <cp:revision>1388</cp:revision>
  <dcterms:created xsi:type="dcterms:W3CDTF">2010-09-17T22:40:54Z</dcterms:created>
  <dcterms:modified xsi:type="dcterms:W3CDTF">2010-10-25T17:50:49Z</dcterms:modified>
</cp:coreProperties>
</file>